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1"/>
  </p:notesMasterIdLst>
  <p:sldIdLst>
    <p:sldId id="260" r:id="rId2"/>
    <p:sldId id="268" r:id="rId3"/>
    <p:sldId id="261" r:id="rId4"/>
    <p:sldId id="274" r:id="rId5"/>
    <p:sldId id="300" r:id="rId6"/>
    <p:sldId id="301" r:id="rId7"/>
    <p:sldId id="262" r:id="rId8"/>
    <p:sldId id="302" r:id="rId9"/>
    <p:sldId id="303" r:id="rId10"/>
    <p:sldId id="305" r:id="rId11"/>
    <p:sldId id="304" r:id="rId12"/>
    <p:sldId id="306" r:id="rId13"/>
    <p:sldId id="263" r:id="rId14"/>
    <p:sldId id="307" r:id="rId15"/>
    <p:sldId id="308" r:id="rId16"/>
    <p:sldId id="309" r:id="rId17"/>
    <p:sldId id="311" r:id="rId18"/>
    <p:sldId id="312" r:id="rId19"/>
    <p:sldId id="265" r:id="rId2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4156" userDrawn="1">
          <p15:clr>
            <a:srgbClr val="A4A3A4"/>
          </p15:clr>
        </p15:guide>
        <p15:guide id="4" orient="horz" pos="187" userDrawn="1">
          <p15:clr>
            <a:srgbClr val="A4A3A4"/>
          </p15:clr>
        </p15:guide>
        <p15:guide id="5" pos="7491" userDrawn="1">
          <p15:clr>
            <a:srgbClr val="A4A3A4"/>
          </p15:clr>
        </p15:guide>
        <p15:guide id="6" pos="1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C50"/>
    <a:srgbClr val="DB7051"/>
    <a:srgbClr val="F4925C"/>
    <a:srgbClr val="1C737A"/>
    <a:srgbClr val="E0E1E1"/>
    <a:srgbClr val="FDAA8A"/>
    <a:srgbClr val="FEA875"/>
    <a:srgbClr val="E6E6E6"/>
    <a:srgbClr val="53555D"/>
    <a:srgbClr val="3D3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2" autoAdjust="0"/>
    <p:restoredTop sz="79487" autoAdjust="0"/>
  </p:normalViewPr>
  <p:slideViewPr>
    <p:cSldViewPr snapToGrid="0" snapToObjects="1">
      <p:cViewPr varScale="1">
        <p:scale>
          <a:sx n="89" d="100"/>
          <a:sy n="89" d="100"/>
        </p:scale>
        <p:origin x="558" y="96"/>
      </p:cViewPr>
      <p:guideLst>
        <p:guide pos="3840"/>
        <p:guide orient="horz" pos="2160"/>
        <p:guide orient="horz" pos="4156"/>
        <p:guide orient="horz" pos="187"/>
        <p:guide pos="7491"/>
        <p:guide pos="166"/>
      </p:guideLst>
    </p:cSldViewPr>
  </p:slideViewPr>
  <p:notesTextViewPr>
    <p:cViewPr>
      <p:scale>
        <a:sx n="3" d="2"/>
        <a:sy n="3" d="2"/>
      </p:scale>
      <p:origin x="0" y="0"/>
    </p:cViewPr>
  </p:notesTextViewPr>
  <p:sorterViewPr>
    <p:cViewPr>
      <p:scale>
        <a:sx n="90" d="100"/>
        <a:sy n="90" d="100"/>
      </p:scale>
      <p:origin x="0" y="-12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D24FF-9408-480F-BFF5-D77BF5D0EF0A}" type="datetimeFigureOut">
              <a:rPr lang="zh-CN" altLang="en-US" smtClean="0"/>
              <a:t>2016-09-08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A434A-3F53-4FF5-8B3C-A7C38A01BD18}" type="slidenum">
              <a:rPr lang="zh-CN" altLang="en-US" smtClean="0"/>
              <a:t>‹#›</a:t>
            </a:fld>
            <a:endParaRPr lang="zh-CN" altLang="en-US"/>
          </a:p>
        </p:txBody>
      </p:sp>
    </p:spTree>
    <p:extLst>
      <p:ext uri="{BB962C8B-B14F-4D97-AF65-F5344CB8AC3E}">
        <p14:creationId xmlns:p14="http://schemas.microsoft.com/office/powerpoint/2010/main" val="841514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一方面，随着互联网</a:t>
            </a:r>
            <a:r>
              <a:rPr lang="en-US" altLang="zh-CN" dirty="0" smtClean="0"/>
              <a:t>IT</a:t>
            </a:r>
            <a:r>
              <a:rPr lang="zh-CN" altLang="en-US" dirty="0" smtClean="0"/>
              <a:t>技术不断发展，各企业、政府部门的数据量都在不断增长。数据只是数据，经过加工后才能产生巨大的价值。部分企业、部门对于数据加工，挖掘价值的能力可能有所欠缺。即手握大量的数据，但是无法挖掘其潜在价值。另一方面，高校，研究院等具有较高研究能力的部门，手握的数据量并却不丰富。双方存在矛盾点。</a:t>
            </a:r>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4</a:t>
            </a:fld>
            <a:endParaRPr lang="zh-CN" altLang="en-US"/>
          </a:p>
        </p:txBody>
      </p:sp>
    </p:spTree>
    <p:extLst>
      <p:ext uri="{BB962C8B-B14F-4D97-AF65-F5344CB8AC3E}">
        <p14:creationId xmlns:p14="http://schemas.microsoft.com/office/powerpoint/2010/main" val="3692521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15</a:t>
            </a:fld>
            <a:endParaRPr lang="zh-CN" altLang="en-US"/>
          </a:p>
        </p:txBody>
      </p:sp>
    </p:spTree>
    <p:extLst>
      <p:ext uri="{BB962C8B-B14F-4D97-AF65-F5344CB8AC3E}">
        <p14:creationId xmlns:p14="http://schemas.microsoft.com/office/powerpoint/2010/main" val="3483429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16</a:t>
            </a:fld>
            <a:endParaRPr lang="zh-CN" altLang="en-US"/>
          </a:p>
        </p:txBody>
      </p:sp>
    </p:spTree>
    <p:extLst>
      <p:ext uri="{BB962C8B-B14F-4D97-AF65-F5344CB8AC3E}">
        <p14:creationId xmlns:p14="http://schemas.microsoft.com/office/powerpoint/2010/main" val="3604760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17</a:t>
            </a:fld>
            <a:endParaRPr lang="zh-CN" altLang="en-US"/>
          </a:p>
        </p:txBody>
      </p:sp>
    </p:spTree>
    <p:extLst>
      <p:ext uri="{BB962C8B-B14F-4D97-AF65-F5344CB8AC3E}">
        <p14:creationId xmlns:p14="http://schemas.microsoft.com/office/powerpoint/2010/main" val="2261517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18</a:t>
            </a:fld>
            <a:endParaRPr lang="zh-CN" altLang="en-US"/>
          </a:p>
        </p:txBody>
      </p:sp>
    </p:spTree>
    <p:extLst>
      <p:ext uri="{BB962C8B-B14F-4D97-AF65-F5344CB8AC3E}">
        <p14:creationId xmlns:p14="http://schemas.microsoft.com/office/powerpoint/2010/main" val="612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5</a:t>
            </a:fld>
            <a:endParaRPr lang="zh-CN" altLang="en-US"/>
          </a:p>
        </p:txBody>
      </p:sp>
    </p:spTree>
    <p:extLst>
      <p:ext uri="{BB962C8B-B14F-4D97-AF65-F5344CB8AC3E}">
        <p14:creationId xmlns:p14="http://schemas.microsoft.com/office/powerpoint/2010/main" val="377003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6</a:t>
            </a:fld>
            <a:endParaRPr lang="zh-CN" altLang="en-US"/>
          </a:p>
        </p:txBody>
      </p:sp>
    </p:spTree>
    <p:extLst>
      <p:ext uri="{BB962C8B-B14F-4D97-AF65-F5344CB8AC3E}">
        <p14:creationId xmlns:p14="http://schemas.microsoft.com/office/powerpoint/2010/main" val="1984042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8</a:t>
            </a:fld>
            <a:endParaRPr lang="zh-CN" altLang="en-US"/>
          </a:p>
        </p:txBody>
      </p:sp>
    </p:spTree>
    <p:extLst>
      <p:ext uri="{BB962C8B-B14F-4D97-AF65-F5344CB8AC3E}">
        <p14:creationId xmlns:p14="http://schemas.microsoft.com/office/powerpoint/2010/main" val="211455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9</a:t>
            </a:fld>
            <a:endParaRPr lang="zh-CN" altLang="en-US"/>
          </a:p>
        </p:txBody>
      </p:sp>
    </p:spTree>
    <p:extLst>
      <p:ext uri="{BB962C8B-B14F-4D97-AF65-F5344CB8AC3E}">
        <p14:creationId xmlns:p14="http://schemas.microsoft.com/office/powerpoint/2010/main" val="30872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10</a:t>
            </a:fld>
            <a:endParaRPr lang="zh-CN" altLang="en-US"/>
          </a:p>
        </p:txBody>
      </p:sp>
    </p:spTree>
    <p:extLst>
      <p:ext uri="{BB962C8B-B14F-4D97-AF65-F5344CB8AC3E}">
        <p14:creationId xmlns:p14="http://schemas.microsoft.com/office/powerpoint/2010/main" val="94534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11</a:t>
            </a:fld>
            <a:endParaRPr lang="zh-CN" altLang="en-US"/>
          </a:p>
        </p:txBody>
      </p:sp>
    </p:spTree>
    <p:extLst>
      <p:ext uri="{BB962C8B-B14F-4D97-AF65-F5344CB8AC3E}">
        <p14:creationId xmlns:p14="http://schemas.microsoft.com/office/powerpoint/2010/main" val="49861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12</a:t>
            </a:fld>
            <a:endParaRPr lang="zh-CN" altLang="en-US"/>
          </a:p>
        </p:txBody>
      </p:sp>
    </p:spTree>
    <p:extLst>
      <p:ext uri="{BB962C8B-B14F-4D97-AF65-F5344CB8AC3E}">
        <p14:creationId xmlns:p14="http://schemas.microsoft.com/office/powerpoint/2010/main" val="424128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1A434A-3F53-4FF5-8B3C-A7C38A01BD18}" type="slidenum">
              <a:rPr lang="zh-CN" altLang="en-US" smtClean="0"/>
              <a:t>14</a:t>
            </a:fld>
            <a:endParaRPr lang="zh-CN" altLang="en-US"/>
          </a:p>
        </p:txBody>
      </p:sp>
    </p:spTree>
    <p:extLst>
      <p:ext uri="{BB962C8B-B14F-4D97-AF65-F5344CB8AC3E}">
        <p14:creationId xmlns:p14="http://schemas.microsoft.com/office/powerpoint/2010/main" val="1641513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04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smtClean="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2" name="图片 1"/>
          <p:cNvPicPr>
            <a:picLocks noChangeAspect="1"/>
          </p:cNvPicPr>
          <p:nvPr userDrawn="1"/>
        </p:nvPicPr>
        <p:blipFill>
          <a:blip r:embed="rId2"/>
          <a:stretch>
            <a:fillRect/>
          </a:stretch>
        </p:blipFill>
        <p:spPr>
          <a:xfrm>
            <a:off x="1752600" y="1993900"/>
            <a:ext cx="3302000" cy="3302000"/>
          </a:xfrm>
          <a:prstGeom prst="rect">
            <a:avLst/>
          </a:prstGeom>
        </p:spPr>
      </p:pic>
      <p:sp>
        <p:nvSpPr>
          <p:cNvPr id="6" name="椭圆 5"/>
          <p:cNvSpPr/>
          <p:nvPr userDrawn="1"/>
        </p:nvSpPr>
        <p:spPr>
          <a:xfrm rot="10800000">
            <a:off x="6654800" y="1777596"/>
            <a:ext cx="3657600" cy="3657600"/>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170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smtClean="0">
                <a:solidFill>
                  <a:srgbClr val="FFFFFF"/>
                </a:solidFill>
                <a:latin typeface="Segoe UI Light"/>
                <a:ea typeface="微软雅黑"/>
                <a:cs typeface="Segoe UI Light"/>
              </a:rPr>
              <a:t>标注</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smtClean="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行距</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声明</a:t>
            </a:r>
            <a:endParaRPr lang="en-US" altLang="zh-CN" sz="1400" dirty="0" smtClean="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中文 微软雅黑</a:t>
            </a:r>
            <a:endParaRPr lang="en-US" altLang="zh-CN" sz="1400" dirty="0" smtClean="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zh-CN" altLang="en-US" sz="1400" dirty="0" smtClean="0">
                <a:solidFill>
                  <a:srgbClr val="FFFFFF"/>
                </a:solidFill>
                <a:latin typeface="Segoe UI Light"/>
                <a:ea typeface="微软雅黑"/>
                <a:cs typeface="Segoe UI Light"/>
              </a:rPr>
              <a:t>正文 </a:t>
            </a:r>
            <a:r>
              <a:rPr lang="en-US" altLang="zh-CN" sz="1400" dirty="0" smtClean="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smtClean="0">
              <a:solidFill>
                <a:srgbClr val="FFFFFF"/>
              </a:solidFill>
              <a:latin typeface="Segoe UI Light"/>
              <a:ea typeface="微软雅黑"/>
              <a:cs typeface="Segoe UI Light"/>
            </a:endParaRPr>
          </a:p>
          <a:p>
            <a:pPr defTabSz="609585">
              <a:lnSpc>
                <a:spcPct val="130000"/>
              </a:lnSpc>
            </a:pPr>
            <a:r>
              <a:rPr lang="en-US" altLang="zh-CN" sz="1400" dirty="0" err="1" smtClean="0">
                <a:solidFill>
                  <a:srgbClr val="FFFFFF"/>
                </a:solidFill>
                <a:latin typeface="Segoe UI Light"/>
                <a:ea typeface="微软雅黑"/>
                <a:cs typeface="Segoe UI Light"/>
              </a:rPr>
              <a:t>cn.bing.com</a:t>
            </a:r>
            <a:endParaRPr lang="zh-CN" altLang="en-US" sz="1400" dirty="0" smtClean="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smtClean="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smtClean="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smtClean="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smtClean="0">
                <a:ln>
                  <a:noFill/>
                </a:ln>
                <a:solidFill>
                  <a:prstClr val="white"/>
                </a:solidFill>
                <a:effectLst/>
                <a:uLnTx/>
                <a:uFillTx/>
                <a:latin typeface="Century Gothic"/>
                <a:ea typeface="微软雅黑" charset="0"/>
                <a:cs typeface="+mn-cs"/>
              </a:rPr>
              <a:t>不得被全部或部分的复制、传播、销售，否则将承担法律责任。</a:t>
            </a:r>
            <a:endPar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smtClean="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62" r:id="rId3"/>
    <p:sldLayoutId id="2147483664" r:id="rId4"/>
    <p:sldLayoutId id="2147483663"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722" y="-738396"/>
            <a:ext cx="8692548" cy="8697965"/>
          </a:xfrm>
          <a:prstGeom prst="rect">
            <a:avLst/>
          </a:prstGeom>
        </p:spPr>
      </p:pic>
      <p:cxnSp>
        <p:nvCxnSpPr>
          <p:cNvPr id="9" name="直接连接符 8"/>
          <p:cNvCxnSpPr/>
          <p:nvPr/>
        </p:nvCxnSpPr>
        <p:spPr>
          <a:xfrm>
            <a:off x="4619137" y="3714160"/>
            <a:ext cx="28751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362188" y="3768242"/>
            <a:ext cx="3467616" cy="1077218"/>
          </a:xfrm>
          <a:prstGeom prst="rect">
            <a:avLst/>
          </a:prstGeom>
          <a:noFill/>
        </p:spPr>
        <p:txBody>
          <a:bodyPr wrap="none" rtlCol="0">
            <a:spAutoFit/>
          </a:bodyPr>
          <a:lstStyle/>
          <a:p>
            <a:pPr algn="ctr"/>
            <a:r>
              <a:rPr lang="zh-CN" altLang="en-US" sz="3200" dirty="0" smtClean="0">
                <a:solidFill>
                  <a:schemeClr val="tx1">
                    <a:lumMod val="75000"/>
                    <a:lumOff val="25000"/>
                  </a:schemeClr>
                </a:solidFill>
              </a:rPr>
              <a:t>构建大数据共享</a:t>
            </a:r>
            <a:endParaRPr lang="en-US" altLang="zh-CN" sz="3200" dirty="0" smtClean="0">
              <a:solidFill>
                <a:schemeClr val="tx1">
                  <a:lumMod val="75000"/>
                  <a:lumOff val="25000"/>
                </a:schemeClr>
              </a:solidFill>
            </a:endParaRPr>
          </a:p>
          <a:p>
            <a:pPr algn="ctr"/>
            <a:r>
              <a:rPr lang="zh-CN" altLang="en-US" sz="3200" dirty="0" smtClean="0">
                <a:solidFill>
                  <a:schemeClr val="tx1">
                    <a:lumMod val="75000"/>
                    <a:lumOff val="25000"/>
                  </a:schemeClr>
                </a:solidFill>
              </a:rPr>
              <a:t>开放社会环境调查</a:t>
            </a:r>
            <a:endParaRPr lang="en-US" altLang="zh-CN" sz="3200" dirty="0" smtClean="0">
              <a:solidFill>
                <a:schemeClr val="tx1">
                  <a:lumMod val="75000"/>
                  <a:lumOff val="25000"/>
                </a:schemeClr>
              </a:solidFill>
            </a:endParaRPr>
          </a:p>
        </p:txBody>
      </p:sp>
    </p:spTree>
    <p:extLst>
      <p:ext uri="{BB962C8B-B14F-4D97-AF65-F5344CB8AC3E}">
        <p14:creationId xmlns:p14="http://schemas.microsoft.com/office/powerpoint/2010/main" val="321578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5857437"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调查结果分析与建议</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33" y="2280631"/>
            <a:ext cx="4859663" cy="298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670" y="2280630"/>
            <a:ext cx="5311344" cy="298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384" y="5985149"/>
            <a:ext cx="815044" cy="17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3204265" y="5862395"/>
            <a:ext cx="1670650" cy="369332"/>
          </a:xfrm>
          <a:prstGeom prst="rect">
            <a:avLst/>
          </a:prstGeom>
          <a:noFill/>
        </p:spPr>
        <p:txBody>
          <a:bodyPr wrap="none" rtlCol="0">
            <a:spAutoFit/>
          </a:bodyPr>
          <a:lstStyle/>
          <a:p>
            <a:r>
              <a:rPr lang="zh-CN" altLang="en-US" dirty="0" smtClean="0"/>
              <a:t>市场规模</a:t>
            </a:r>
            <a:r>
              <a:rPr lang="en-US" altLang="zh-CN" dirty="0" smtClean="0"/>
              <a:t>/</a:t>
            </a:r>
            <a:r>
              <a:rPr lang="zh-CN" altLang="en-US" dirty="0"/>
              <a:t>亿元</a:t>
            </a:r>
          </a:p>
        </p:txBody>
      </p:sp>
      <p:pic>
        <p:nvPicPr>
          <p:cNvPr id="5141"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683" y="5951254"/>
            <a:ext cx="226465" cy="20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5924176" y="5856647"/>
            <a:ext cx="1107996" cy="369332"/>
          </a:xfrm>
          <a:prstGeom prst="rect">
            <a:avLst/>
          </a:prstGeom>
          <a:noFill/>
        </p:spPr>
        <p:txBody>
          <a:bodyPr wrap="none" rtlCol="0">
            <a:spAutoFit/>
          </a:bodyPr>
          <a:lstStyle/>
          <a:p>
            <a:r>
              <a:rPr lang="zh-CN" altLang="en-US" dirty="0" smtClean="0"/>
              <a:t>同比增长</a:t>
            </a:r>
            <a:endParaRPr lang="zh-CN" altLang="en-US" dirty="0"/>
          </a:p>
        </p:txBody>
      </p:sp>
      <p:sp>
        <p:nvSpPr>
          <p:cNvPr id="30" name="文本框 29"/>
          <p:cNvSpPr txBox="1"/>
          <p:nvPr/>
        </p:nvSpPr>
        <p:spPr>
          <a:xfrm>
            <a:off x="719996" y="1655149"/>
            <a:ext cx="1338828" cy="369332"/>
          </a:xfrm>
          <a:prstGeom prst="rect">
            <a:avLst/>
          </a:prstGeom>
          <a:noFill/>
        </p:spPr>
        <p:txBody>
          <a:bodyPr wrap="none" rtlCol="0">
            <a:spAutoFit/>
          </a:bodyPr>
          <a:lstStyle/>
          <a:p>
            <a:r>
              <a:rPr lang="zh-CN" altLang="en-US" dirty="0" smtClean="0"/>
              <a:t>全球大数据</a:t>
            </a:r>
            <a:endParaRPr lang="zh-CN" altLang="en-US" dirty="0"/>
          </a:p>
        </p:txBody>
      </p:sp>
      <p:sp>
        <p:nvSpPr>
          <p:cNvPr id="31" name="文本框 30"/>
          <p:cNvSpPr txBox="1"/>
          <p:nvPr/>
        </p:nvSpPr>
        <p:spPr>
          <a:xfrm>
            <a:off x="6425670" y="1689129"/>
            <a:ext cx="1338828" cy="369332"/>
          </a:xfrm>
          <a:prstGeom prst="rect">
            <a:avLst/>
          </a:prstGeom>
          <a:noFill/>
        </p:spPr>
        <p:txBody>
          <a:bodyPr wrap="none" rtlCol="0">
            <a:spAutoFit/>
          </a:bodyPr>
          <a:lstStyle/>
          <a:p>
            <a:r>
              <a:rPr lang="zh-CN" altLang="en-US" dirty="0" smtClean="0"/>
              <a:t>中国大数据</a:t>
            </a:r>
            <a:endParaRPr lang="zh-CN" altLang="en-US" dirty="0"/>
          </a:p>
        </p:txBody>
      </p:sp>
    </p:spTree>
    <p:extLst>
      <p:ext uri="{BB962C8B-B14F-4D97-AF65-F5344CB8AC3E}">
        <p14:creationId xmlns:p14="http://schemas.microsoft.com/office/powerpoint/2010/main" val="3598440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5857437"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调查结果分析与建议</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335122" y="1770068"/>
            <a:ext cx="10152685" cy="4240584"/>
          </a:xfrm>
          <a:prstGeom prst="rect">
            <a:avLst/>
          </a:prstGeom>
        </p:spPr>
        <p:txBody>
          <a:bodyPr wrap="square">
            <a:spAutoFit/>
          </a:bodyPr>
          <a:lstStyle/>
          <a:p>
            <a:pPr>
              <a:lnSpc>
                <a:spcPct val="120000"/>
              </a:lnSpc>
              <a:spcBef>
                <a:spcPts val="200"/>
              </a:spcBef>
              <a:spcAft>
                <a:spcPts val="800"/>
              </a:spcAft>
            </a:pPr>
            <a:r>
              <a:rPr lang="zh-CN" altLang="en-US" sz="2400" dirty="0"/>
              <a:t>总结：</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政府</a:t>
            </a:r>
            <a:r>
              <a:rPr lang="zh-CN" altLang="zh-CN" sz="2400" dirty="0"/>
              <a:t>职能部门有大量的数据，但不知道如何去运用来造福公众</a:t>
            </a:r>
            <a:r>
              <a:rPr lang="zh-CN" altLang="zh-CN" sz="2400" dirty="0"/>
              <a:t>。</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企业</a:t>
            </a:r>
            <a:r>
              <a:rPr lang="zh-CN" altLang="zh-CN" sz="2400" dirty="0"/>
              <a:t>、高校希望得到一手的、实时的数据，可是没有办法获取</a:t>
            </a:r>
            <a:r>
              <a:rPr lang="zh-CN" altLang="zh-CN" sz="2400" dirty="0"/>
              <a:t>。</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公开</a:t>
            </a:r>
            <a:r>
              <a:rPr lang="zh-CN" altLang="zh-CN" sz="2400" dirty="0"/>
              <a:t>数据的内容、程度、范围没有一个确定的标准，无法完全保证数据的安全（尤其是涉及隐私、安全等问题），因而公开的数据使用的实用价值不达预期</a:t>
            </a:r>
            <a:r>
              <a:rPr lang="zh-CN" altLang="zh-CN" sz="2400" dirty="0"/>
              <a:t>。</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大</a:t>
            </a:r>
            <a:r>
              <a:rPr lang="zh-CN" altLang="zh-CN" sz="2400" dirty="0"/>
              <a:t>数据企业之间分工不明确、交流合作不足、协同力度不够</a:t>
            </a:r>
            <a:r>
              <a:rPr lang="zh-CN" altLang="zh-CN" sz="2400" dirty="0"/>
              <a:t>。</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数据</a:t>
            </a:r>
            <a:r>
              <a:rPr lang="zh-CN" altLang="zh-CN" sz="2400" dirty="0"/>
              <a:t>量十分庞大，缺少分析数据的人才。</a:t>
            </a:r>
          </a:p>
        </p:txBody>
      </p:sp>
    </p:spTree>
    <p:extLst>
      <p:ext uri="{BB962C8B-B14F-4D97-AF65-F5344CB8AC3E}">
        <p14:creationId xmlns:p14="http://schemas.microsoft.com/office/powerpoint/2010/main" val="1691625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5857437"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调查结果分析与建议</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2238703" y="2543505"/>
            <a:ext cx="7441324" cy="2249847"/>
          </a:xfrm>
          <a:prstGeom prst="rect">
            <a:avLst/>
          </a:prstGeom>
        </p:spPr>
        <p:txBody>
          <a:bodyPr wrap="square">
            <a:spAutoFit/>
          </a:bodyPr>
          <a:lstStyle/>
          <a:p>
            <a:pPr>
              <a:lnSpc>
                <a:spcPct val="120000"/>
              </a:lnSpc>
              <a:spcBef>
                <a:spcPts val="200"/>
              </a:spcBef>
              <a:spcAft>
                <a:spcPts val="800"/>
              </a:spcAft>
            </a:pPr>
            <a:r>
              <a:rPr lang="zh-CN" altLang="en-US" sz="2400" dirty="0"/>
              <a:t>建议：</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服务模式建议：共享信息资源型政府服务</a:t>
            </a:r>
            <a:r>
              <a:rPr lang="zh-CN" altLang="zh-CN" sz="2400" dirty="0"/>
              <a:t>模式</a:t>
            </a:r>
            <a:endParaRPr lang="en-US" altLang="zh-CN" sz="2400" dirty="0"/>
          </a:p>
          <a:p>
            <a:pPr marL="285750" indent="-285750">
              <a:lnSpc>
                <a:spcPct val="120000"/>
              </a:lnSpc>
              <a:spcBef>
                <a:spcPts val="200"/>
              </a:spcBef>
              <a:spcAft>
                <a:spcPts val="800"/>
              </a:spcAft>
              <a:buFont typeface="Arial" panose="020B0604020202020204" pitchFamily="34" charset="0"/>
              <a:buChar char="•"/>
            </a:pPr>
            <a:r>
              <a:rPr lang="zh-CN" altLang="zh-CN" sz="2400" dirty="0"/>
              <a:t>管理机制建议：建立健全各项法规</a:t>
            </a:r>
          </a:p>
          <a:p>
            <a:pPr marL="285750" indent="-285750">
              <a:lnSpc>
                <a:spcPct val="120000"/>
              </a:lnSpc>
              <a:spcBef>
                <a:spcPts val="200"/>
              </a:spcBef>
              <a:spcAft>
                <a:spcPts val="800"/>
              </a:spcAft>
              <a:buFont typeface="Arial" panose="020B0604020202020204" pitchFamily="34" charset="0"/>
              <a:buChar char="•"/>
            </a:pPr>
            <a:r>
              <a:rPr lang="zh-CN" altLang="zh-CN" sz="2400" dirty="0"/>
              <a:t>数据安全措施建议：构建全面的数据安全保护</a:t>
            </a:r>
            <a:r>
              <a:rPr lang="zh-CN" altLang="zh-CN" sz="2400" dirty="0"/>
              <a:t>体系</a:t>
            </a:r>
            <a:endParaRPr lang="zh-CN" altLang="zh-CN" sz="2400" dirty="0"/>
          </a:p>
        </p:txBody>
      </p:sp>
    </p:spTree>
    <p:extLst>
      <p:ext uri="{BB962C8B-B14F-4D97-AF65-F5344CB8AC3E}">
        <p14:creationId xmlns:p14="http://schemas.microsoft.com/office/powerpoint/2010/main" val="961053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78836" y="520859"/>
            <a:ext cx="3600666" cy="6740307"/>
          </a:xfrm>
          <a:prstGeom prst="rect">
            <a:avLst/>
          </a:prstGeom>
          <a:noFill/>
          <a:effectLst>
            <a:outerShdw blurRad="63500" dist="1371600" sx="102000" sy="102000" algn="ctr" rotWithShape="0">
              <a:prstClr val="black">
                <a:alpha val="40000"/>
              </a:prstClr>
            </a:outerShdw>
          </a:effectLst>
        </p:spPr>
        <p:txBody>
          <a:bodyPr wrap="none" rtlCol="0">
            <a:spAutoFit/>
          </a:bodyPr>
          <a:lstStyle/>
          <a:p>
            <a:pPr algn="ctr"/>
            <a:r>
              <a:rPr lang="en-US" altLang="zh-CN" sz="43200" b="1" dirty="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rPr>
              <a:t>3</a:t>
            </a:r>
            <a:endParaRPr lang="en-US" altLang="zh-CN" sz="43200" b="1" dirty="0" smtClean="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endParaRPr>
          </a:p>
        </p:txBody>
      </p:sp>
      <p:sp useBgFill="1">
        <p:nvSpPr>
          <p:cNvPr id="6" name="矩形 5"/>
          <p:cNvSpPr/>
          <p:nvPr/>
        </p:nvSpPr>
        <p:spPr>
          <a:xfrm>
            <a:off x="0" y="3429000"/>
            <a:ext cx="12192000" cy="1638775"/>
          </a:xfrm>
          <a:prstGeom prst="rect">
            <a:avLst/>
          </a:prstGeom>
          <a:ln>
            <a:noFill/>
          </a:ln>
          <a:effectLst>
            <a:outerShdw blurRad="406400" dist="1143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44528" y="299177"/>
            <a:ext cx="2102948" cy="1200329"/>
          </a:xfrm>
          <a:prstGeom prst="rect">
            <a:avLst/>
          </a:prstGeom>
        </p:spPr>
        <p:txBody>
          <a:bodyPr wrap="none">
            <a:spAutoFit/>
          </a:bodyPr>
          <a:lstStyle/>
          <a:p>
            <a:pPr lvl="0" algn="ctr"/>
            <a:r>
              <a:rPr lang="en-US" altLang="zh-CN" sz="7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Part</a:t>
            </a:r>
          </a:p>
        </p:txBody>
      </p:sp>
      <p:sp>
        <p:nvSpPr>
          <p:cNvPr id="9" name="矩形 8"/>
          <p:cNvSpPr/>
          <p:nvPr/>
        </p:nvSpPr>
        <p:spPr>
          <a:xfrm>
            <a:off x="4157007" y="3576650"/>
            <a:ext cx="3877985" cy="830997"/>
          </a:xfrm>
          <a:prstGeom prst="rect">
            <a:avLst/>
          </a:prstGeom>
          <a:noFill/>
        </p:spPr>
        <p:txBody>
          <a:bodyPr wrap="none" rtlCol="0">
            <a:spAutoFit/>
          </a:bodyPr>
          <a:lstStyle/>
          <a:p>
            <a:pPr algn="ctr"/>
            <a:r>
              <a:rPr kumimoji="1" lang="zh-CN" altLang="en-US" sz="4800" b="1" dirty="0" smtClean="0">
                <a:solidFill>
                  <a:schemeClr val="bg1">
                    <a:lumMod val="95000"/>
                  </a:schemeClr>
                </a:solidFill>
              </a:rPr>
              <a:t>调查成果展示</a:t>
            </a:r>
            <a:endParaRPr kumimoji="1" lang="en-US" altLang="zh-CN" sz="4800" b="1" dirty="0">
              <a:solidFill>
                <a:schemeClr val="bg1">
                  <a:lumMod val="95000"/>
                </a:schemeClr>
              </a:solidFill>
            </a:endParaRPr>
          </a:p>
        </p:txBody>
      </p:sp>
      <p:sp>
        <p:nvSpPr>
          <p:cNvPr id="10" name="矩形 9"/>
          <p:cNvSpPr/>
          <p:nvPr/>
        </p:nvSpPr>
        <p:spPr>
          <a:xfrm>
            <a:off x="3447679" y="4346970"/>
            <a:ext cx="5724644" cy="369332"/>
          </a:xfrm>
          <a:prstGeom prst="rect">
            <a:avLst/>
          </a:prstGeom>
        </p:spPr>
        <p:txBody>
          <a:bodyPr wrap="none">
            <a:spAutoFit/>
          </a:bodyPr>
          <a:lstStyle/>
          <a:p>
            <a:r>
              <a:rPr lang="zh-CN" altLang="en-US" dirty="0">
                <a:solidFill>
                  <a:schemeClr val="bg1">
                    <a:lumMod val="95000"/>
                  </a:schemeClr>
                </a:solidFill>
              </a:rPr>
              <a:t>展示此次社会实践的调查报告以及大数据开放共享平台</a:t>
            </a:r>
            <a:endParaRPr lang="zh-CN" altLang="en-US" dirty="0">
              <a:solidFill>
                <a:schemeClr val="bg1">
                  <a:lumMod val="95000"/>
                </a:schemeClr>
              </a:solidFill>
            </a:endParaRPr>
          </a:p>
        </p:txBody>
      </p:sp>
    </p:spTree>
    <p:extLst>
      <p:ext uri="{BB962C8B-B14F-4D97-AF65-F5344CB8AC3E}">
        <p14:creationId xmlns:p14="http://schemas.microsoft.com/office/powerpoint/2010/main" val="3862515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调查成果展示</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620000" y="1620000"/>
            <a:ext cx="9720000" cy="2880000"/>
          </a:xfrm>
          <a:prstGeom prst="rect">
            <a:avLst/>
          </a:prstGeom>
        </p:spPr>
        <p:txBody>
          <a:bodyPr wrap="square">
            <a:spAutoFit/>
          </a:bodyPr>
          <a:lstStyle/>
          <a:p>
            <a:pPr marL="342900" lvl="0" indent="-342900">
              <a:lnSpc>
                <a:spcPct val="120000"/>
              </a:lnSpc>
              <a:spcBef>
                <a:spcPts val="200"/>
              </a:spcBef>
              <a:spcAft>
                <a:spcPts val="200"/>
              </a:spcAft>
              <a:buClr>
                <a:srgbClr val="7E97AD"/>
              </a:buClr>
              <a:buFont typeface="Cambria" panose="02040503050406030204" pitchFamily="18" charset="0"/>
              <a:buChar char="•"/>
            </a:pPr>
            <a:r>
              <a:rPr lang="zh-CN" altLang="zh-CN" sz="2400" dirty="0"/>
              <a:t>受访人：何运超  	职业：中国建设银行郴州分部网络</a:t>
            </a:r>
            <a:r>
              <a:rPr lang="zh-CN" altLang="zh-CN" sz="2400" dirty="0" smtClean="0"/>
              <a:t>工程师</a:t>
            </a:r>
            <a:endParaRPr lang="en-US" altLang="zh-CN" sz="2400" dirty="0" smtClean="0"/>
          </a:p>
          <a:p>
            <a:pPr marL="342900" lvl="0" indent="-342900">
              <a:lnSpc>
                <a:spcPct val="120000"/>
              </a:lnSpc>
              <a:spcBef>
                <a:spcPts val="200"/>
              </a:spcBef>
              <a:spcAft>
                <a:spcPts val="200"/>
              </a:spcAft>
              <a:buClr>
                <a:srgbClr val="7E97AD"/>
              </a:buClr>
              <a:buFont typeface="Cambria" panose="02040503050406030204" pitchFamily="18" charset="0"/>
              <a:buChar char="•"/>
            </a:pPr>
            <a:endParaRPr lang="en-US" altLang="zh-CN" sz="2400" dirty="0"/>
          </a:p>
          <a:p>
            <a:r>
              <a:rPr lang="zh-CN" altLang="zh-CN" sz="2000" b="1" dirty="0"/>
              <a:t>Q3：</a:t>
            </a:r>
            <a:r>
              <a:rPr lang="zh-CN" altLang="zh-CN" sz="2000" dirty="0"/>
              <a:t>这是一个大数据的时代，请谈一谈您所在的行业对大数据应用以及这些应用对您所在行业的影响</a:t>
            </a:r>
            <a:r>
              <a:rPr lang="zh-CN" altLang="zh-CN" sz="2000" dirty="0" smtClean="0"/>
              <a:t>。</a:t>
            </a:r>
            <a:endParaRPr lang="en-US" altLang="zh-CN" sz="2000" dirty="0" smtClean="0"/>
          </a:p>
          <a:p>
            <a:endParaRPr lang="zh-CN" altLang="zh-CN" sz="2000" dirty="0"/>
          </a:p>
          <a:p>
            <a:r>
              <a:rPr lang="zh-CN" altLang="zh-CN" sz="2000" b="1" dirty="0"/>
              <a:t>A3：</a:t>
            </a:r>
            <a:r>
              <a:rPr lang="zh-CN" altLang="zh-CN" sz="2000" dirty="0"/>
              <a:t>银行在利率，是否批贷款等等，都有大数据的辐射影响。还有个人信用评级也涉及到海量数据。但作为普通员工具体还是不太了解。</a:t>
            </a:r>
          </a:p>
          <a:p>
            <a:pPr marL="342900" lvl="0" indent="-342900">
              <a:lnSpc>
                <a:spcPct val="120000"/>
              </a:lnSpc>
              <a:spcBef>
                <a:spcPts val="200"/>
              </a:spcBef>
              <a:spcAft>
                <a:spcPts val="200"/>
              </a:spcAft>
              <a:buClr>
                <a:srgbClr val="7E97AD"/>
              </a:buClr>
              <a:buFont typeface="Cambria" panose="02040503050406030204" pitchFamily="18" charset="0"/>
              <a:buChar char="•"/>
            </a:pPr>
            <a:endParaRPr lang="zh-CN" altLang="zh-CN" kern="1000" dirty="0">
              <a:solidFill>
                <a:srgbClr val="595959"/>
              </a:solidFill>
              <a:latin typeface="Microsoft YaHei UI" panose="020B0503020204020204" pitchFamily="34" charset="-122"/>
              <a:ea typeface="Cambria" panose="02040503050406030204" pitchFamily="18" charset="0"/>
              <a:cs typeface="Angsana New"/>
            </a:endParaRPr>
          </a:p>
        </p:txBody>
      </p:sp>
    </p:spTree>
    <p:extLst>
      <p:ext uri="{BB962C8B-B14F-4D97-AF65-F5344CB8AC3E}">
        <p14:creationId xmlns:p14="http://schemas.microsoft.com/office/powerpoint/2010/main" val="899446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调查成果展示</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620000" y="1620000"/>
            <a:ext cx="9720000" cy="4522264"/>
          </a:xfrm>
          <a:prstGeom prst="rect">
            <a:avLst/>
          </a:prstGeom>
        </p:spPr>
        <p:txBody>
          <a:bodyPr wrap="square">
            <a:spAutoFit/>
          </a:bodyPr>
          <a:lstStyle/>
          <a:p>
            <a:pPr marL="342900" lvl="0" indent="-342900">
              <a:lnSpc>
                <a:spcPct val="120000"/>
              </a:lnSpc>
              <a:spcBef>
                <a:spcPts val="200"/>
              </a:spcBef>
              <a:spcAft>
                <a:spcPts val="200"/>
              </a:spcAft>
              <a:buClr>
                <a:srgbClr val="7E97AD"/>
              </a:buClr>
              <a:buFont typeface="Cambria" panose="02040503050406030204" pitchFamily="18" charset="0"/>
              <a:buChar char="•"/>
            </a:pPr>
            <a:r>
              <a:rPr lang="zh-CN" altLang="zh-CN" sz="2400" dirty="0"/>
              <a:t>受</a:t>
            </a:r>
            <a:r>
              <a:rPr lang="zh-CN" altLang="zh-CN" sz="2400" dirty="0"/>
              <a:t>访人：刘柏众  	职业：华东师范大学软件工程专业</a:t>
            </a:r>
            <a:r>
              <a:rPr lang="zh-CN" altLang="zh-CN" sz="2400" dirty="0"/>
              <a:t>研究生</a:t>
            </a:r>
            <a:endParaRPr lang="en-US" altLang="zh-CN" sz="2400" dirty="0"/>
          </a:p>
          <a:p>
            <a:pPr marL="342900" lvl="0" indent="-342900">
              <a:lnSpc>
                <a:spcPct val="120000"/>
              </a:lnSpc>
              <a:spcBef>
                <a:spcPts val="200"/>
              </a:spcBef>
              <a:spcAft>
                <a:spcPts val="200"/>
              </a:spcAft>
              <a:buClr>
                <a:srgbClr val="7E97AD"/>
              </a:buClr>
              <a:buFont typeface="Cambria" panose="02040503050406030204" pitchFamily="18" charset="0"/>
              <a:buChar char="•"/>
            </a:pPr>
            <a:endParaRPr lang="en-US" altLang="zh-CN" sz="2400" dirty="0"/>
          </a:p>
          <a:p>
            <a:pPr lvl="0">
              <a:lnSpc>
                <a:spcPct val="120000"/>
              </a:lnSpc>
              <a:spcBef>
                <a:spcPts val="200"/>
              </a:spcBef>
              <a:spcAft>
                <a:spcPts val="200"/>
              </a:spcAft>
              <a:buClr>
                <a:srgbClr val="7E97AD"/>
              </a:buClr>
            </a:pPr>
            <a:r>
              <a:rPr lang="zh-CN" altLang="zh-CN" sz="2000" b="1" dirty="0"/>
              <a:t>Q3：</a:t>
            </a:r>
            <a:r>
              <a:rPr lang="zh-CN" altLang="zh-CN" sz="2000" dirty="0"/>
              <a:t>在政府相关会议上，也提到了“一些引导社会经济发展的数据，不涉及国家机密的，都应该向公众开放。”您认为政府对公众开放大数据有哪些利与</a:t>
            </a:r>
            <a:r>
              <a:rPr lang="zh-CN" altLang="zh-CN" sz="2000" dirty="0"/>
              <a:t>弊</a:t>
            </a:r>
            <a:endParaRPr lang="en-US" altLang="zh-CN" sz="2000" dirty="0"/>
          </a:p>
          <a:p>
            <a:pPr lvl="0">
              <a:lnSpc>
                <a:spcPct val="120000"/>
              </a:lnSpc>
              <a:spcBef>
                <a:spcPts val="200"/>
              </a:spcBef>
              <a:spcAft>
                <a:spcPts val="200"/>
              </a:spcAft>
              <a:buClr>
                <a:srgbClr val="7E97AD"/>
              </a:buClr>
            </a:pPr>
            <a:endParaRPr lang="en-US" altLang="zh-CN" sz="2000" dirty="0"/>
          </a:p>
          <a:p>
            <a:pPr>
              <a:lnSpc>
                <a:spcPct val="120000"/>
              </a:lnSpc>
              <a:spcBef>
                <a:spcPts val="200"/>
              </a:spcBef>
              <a:spcAft>
                <a:spcPts val="200"/>
              </a:spcAft>
              <a:buClr>
                <a:srgbClr val="7E97AD"/>
              </a:buClr>
            </a:pPr>
            <a:r>
              <a:rPr lang="zh-CN" altLang="zh-CN" sz="2000" b="1" dirty="0"/>
              <a:t>A3：</a:t>
            </a:r>
            <a:r>
              <a:rPr lang="zh-CN" altLang="zh-CN" sz="2000" dirty="0"/>
              <a:t>其利是显而易见的，保障了公众对非机密数据的知情权，促进了社会的公平公正，可有效阻止谣言的传播扩散，有得于政府科学民主执政等等；其弊也不容忽视，不法分子可通过对多个来源的非机密数据交叉分析，可推导出一些隐藏的涉及国家机密的数据，可能严重损害国家和人民的利益，另一方面如果数据公开方式途径不当，数据可能被曲解分析，甚至篡改，引起社会恐慌和动荡。</a:t>
            </a:r>
          </a:p>
          <a:p>
            <a:pPr marL="342900" lvl="0" indent="-342900">
              <a:lnSpc>
                <a:spcPct val="120000"/>
              </a:lnSpc>
              <a:spcBef>
                <a:spcPts val="200"/>
              </a:spcBef>
              <a:spcAft>
                <a:spcPts val="200"/>
              </a:spcAft>
              <a:buClr>
                <a:srgbClr val="7E97AD"/>
              </a:buClr>
              <a:buFont typeface="Cambria" panose="02040503050406030204" pitchFamily="18" charset="0"/>
              <a:buChar char="•"/>
            </a:pPr>
            <a:endParaRPr lang="zh-CN" altLang="zh-CN" kern="1000" dirty="0">
              <a:solidFill>
                <a:srgbClr val="595959"/>
              </a:solidFill>
              <a:latin typeface="Microsoft YaHei UI" panose="020B0503020204020204" pitchFamily="34" charset="-122"/>
              <a:ea typeface="Cambria" panose="02040503050406030204" pitchFamily="18" charset="0"/>
              <a:cs typeface="Angsana New"/>
            </a:endParaRPr>
          </a:p>
        </p:txBody>
      </p:sp>
    </p:spTree>
    <p:extLst>
      <p:ext uri="{BB962C8B-B14F-4D97-AF65-F5344CB8AC3E}">
        <p14:creationId xmlns:p14="http://schemas.microsoft.com/office/powerpoint/2010/main" val="630364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调查成果展示</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1620000" y="1620000"/>
            <a:ext cx="9720000" cy="3355790"/>
          </a:xfrm>
          <a:prstGeom prst="rect">
            <a:avLst/>
          </a:prstGeom>
        </p:spPr>
        <p:txBody>
          <a:bodyPr wrap="square">
            <a:spAutoFit/>
          </a:bodyPr>
          <a:lstStyle/>
          <a:p>
            <a:pPr marL="342900" lvl="0" indent="-342900">
              <a:buClr>
                <a:schemeClr val="accent1"/>
              </a:buClr>
              <a:buFont typeface="Arial" panose="020B0604020202020204" pitchFamily="34" charset="0"/>
              <a:buChar char="•"/>
            </a:pPr>
            <a:r>
              <a:rPr lang="zh-CN" altLang="zh-CN" sz="2400" dirty="0"/>
              <a:t>受访人：兰女士	职业：衢州市某医院医生</a:t>
            </a:r>
          </a:p>
          <a:p>
            <a:pPr marL="342900" lvl="0" indent="-342900">
              <a:lnSpc>
                <a:spcPct val="120000"/>
              </a:lnSpc>
              <a:spcBef>
                <a:spcPts val="200"/>
              </a:spcBef>
              <a:spcAft>
                <a:spcPts val="200"/>
              </a:spcAft>
              <a:buClr>
                <a:srgbClr val="7E97AD"/>
              </a:buClr>
              <a:buFont typeface="Cambria" panose="02040503050406030204" pitchFamily="18" charset="0"/>
              <a:buChar char="•"/>
            </a:pPr>
            <a:endParaRPr lang="en-US" altLang="zh-CN" sz="2400" dirty="0"/>
          </a:p>
          <a:p>
            <a:pPr>
              <a:lnSpc>
                <a:spcPct val="120000"/>
              </a:lnSpc>
              <a:spcBef>
                <a:spcPts val="200"/>
              </a:spcBef>
              <a:spcAft>
                <a:spcPts val="800"/>
              </a:spcAft>
            </a:pPr>
            <a:r>
              <a:rPr lang="zh-CN" altLang="zh-CN" sz="2000" b="1" dirty="0"/>
              <a:t>Q5</a:t>
            </a:r>
            <a:r>
              <a:rPr lang="zh-CN" altLang="zh-CN" sz="2000" b="1" dirty="0" smtClean="0"/>
              <a:t>：</a:t>
            </a:r>
            <a:r>
              <a:rPr lang="zh-CN" altLang="zh-CN" sz="2000" dirty="0" smtClean="0"/>
              <a:t>这</a:t>
            </a:r>
            <a:r>
              <a:rPr lang="zh-CN" altLang="zh-CN" sz="2000" dirty="0"/>
              <a:t>是一个大数据的时代，请谈一谈您所在行业对大数据的应用以及这些应用对您所在行业带来的影响。</a:t>
            </a:r>
          </a:p>
          <a:p>
            <a:endParaRPr lang="zh-CN" altLang="zh-CN" sz="2000" dirty="0"/>
          </a:p>
          <a:p>
            <a:pPr>
              <a:lnSpc>
                <a:spcPct val="120000"/>
              </a:lnSpc>
              <a:spcBef>
                <a:spcPts val="200"/>
              </a:spcBef>
              <a:spcAft>
                <a:spcPts val="800"/>
              </a:spcAft>
            </a:pPr>
            <a:r>
              <a:rPr lang="zh-CN" altLang="zh-CN" sz="2000" b="1" dirty="0"/>
              <a:t>A5</a:t>
            </a:r>
            <a:r>
              <a:rPr lang="zh-CN" altLang="zh-CN" sz="2000" b="1" dirty="0" smtClean="0"/>
              <a:t>：</a:t>
            </a:r>
            <a:r>
              <a:rPr lang="zh-CN" altLang="zh-CN" sz="2000" dirty="0"/>
              <a:t>作为医疗从业者，我们医院药房进药需要知道最缺哪种药，什么药要进货多少，这些都要根据前几年的数据得出。</a:t>
            </a:r>
          </a:p>
          <a:p>
            <a:pPr marL="342900" lvl="0" indent="-342900">
              <a:lnSpc>
                <a:spcPct val="120000"/>
              </a:lnSpc>
              <a:spcBef>
                <a:spcPts val="200"/>
              </a:spcBef>
              <a:spcAft>
                <a:spcPts val="200"/>
              </a:spcAft>
              <a:buClr>
                <a:srgbClr val="7E97AD"/>
              </a:buClr>
              <a:buFont typeface="Cambria" panose="02040503050406030204" pitchFamily="18" charset="0"/>
              <a:buChar char="•"/>
            </a:pPr>
            <a:endParaRPr lang="zh-CN" altLang="zh-CN" kern="1000" dirty="0">
              <a:solidFill>
                <a:srgbClr val="595959"/>
              </a:solidFill>
              <a:latin typeface="Microsoft YaHei UI" panose="020B0503020204020204" pitchFamily="34" charset="-122"/>
              <a:ea typeface="Cambria" panose="02040503050406030204" pitchFamily="18" charset="0"/>
              <a:cs typeface="Angsana New"/>
            </a:endParaRPr>
          </a:p>
        </p:txBody>
      </p:sp>
    </p:spTree>
    <p:extLst>
      <p:ext uri="{BB962C8B-B14F-4D97-AF65-F5344CB8AC3E}">
        <p14:creationId xmlns:p14="http://schemas.microsoft.com/office/powerpoint/2010/main" val="484768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调查成果展示</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62" y="2242278"/>
            <a:ext cx="7972270" cy="145736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968" y="1505372"/>
            <a:ext cx="3591505" cy="4388537"/>
          </a:xfrm>
          <a:prstGeom prst="rect">
            <a:avLst/>
          </a:prstGeom>
        </p:spPr>
      </p:pic>
    </p:spTree>
    <p:extLst>
      <p:ext uri="{BB962C8B-B14F-4D97-AF65-F5344CB8AC3E}">
        <p14:creationId xmlns:p14="http://schemas.microsoft.com/office/powerpoint/2010/main" val="828586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447244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调查成果展示</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01" y="1620000"/>
            <a:ext cx="8932386" cy="4853247"/>
          </a:xfrm>
          <a:prstGeom prst="rect">
            <a:avLst/>
          </a:prstGeom>
        </p:spPr>
      </p:pic>
    </p:spTree>
    <p:extLst>
      <p:ext uri="{BB962C8B-B14F-4D97-AF65-F5344CB8AC3E}">
        <p14:creationId xmlns:p14="http://schemas.microsoft.com/office/powerpoint/2010/main" val="2153044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61427" y="294427"/>
            <a:ext cx="6269146" cy="6269146"/>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flipH="1">
            <a:off x="2684077" y="3195699"/>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H="1">
            <a:off x="7452009" y="442933"/>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H="1">
            <a:off x="7452009" y="5948466"/>
            <a:ext cx="466601" cy="466601"/>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rot="10800000">
            <a:off x="3848503" y="1181502"/>
            <a:ext cx="4494994" cy="4494994"/>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096092" y="2752859"/>
            <a:ext cx="3999813"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8000" b="1" dirty="0" smtClean="0">
                <a:solidFill>
                  <a:srgbClr val="DB7051"/>
                </a:solidFill>
              </a:rPr>
              <a:t>THANKS</a:t>
            </a:r>
            <a:endParaRPr lang="zh-CN" altLang="en-US" sz="8000" b="1" dirty="0">
              <a:solidFill>
                <a:srgbClr val="DB7051"/>
              </a:solidFill>
            </a:endParaRPr>
          </a:p>
        </p:txBody>
      </p:sp>
    </p:spTree>
    <p:extLst>
      <p:ext uri="{BB962C8B-B14F-4D97-AF65-F5344CB8AC3E}">
        <p14:creationId xmlns:p14="http://schemas.microsoft.com/office/powerpoint/2010/main" val="217590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5157285" y="295742"/>
            <a:ext cx="1877437" cy="1600438"/>
          </a:xfrm>
          <a:prstGeom prst="rect">
            <a:avLst/>
          </a:prstGeom>
        </p:spPr>
        <p:txBody>
          <a:bodyPr wrap="none">
            <a:spAutoFit/>
          </a:bodyPr>
          <a:lstStyle/>
          <a:p>
            <a:pPr lvl="0" algn="ctr"/>
            <a:r>
              <a:rPr lang="zh-CN" altLang="en-US" sz="66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目录</a:t>
            </a:r>
            <a:endParaRPr lang="en-US" altLang="zh-CN" sz="66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endParaRPr>
          </a:p>
          <a:p>
            <a:pPr lvl="0" algn="ctr"/>
            <a:r>
              <a:rPr lang="en-US" altLang="zh-CN" sz="3200" b="1" dirty="0" smtClean="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Content</a:t>
            </a:r>
            <a:endParaRPr lang="en-US" altLang="zh-CN" sz="3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endParaRPr>
          </a:p>
        </p:txBody>
      </p:sp>
      <p:sp>
        <p:nvSpPr>
          <p:cNvPr id="15" name="椭圆 14"/>
          <p:cNvSpPr/>
          <p:nvPr/>
        </p:nvSpPr>
        <p:spPr>
          <a:xfrm rot="10800000">
            <a:off x="2871901" y="2355075"/>
            <a:ext cx="536134" cy="57995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0800000">
            <a:off x="2871901" y="3850752"/>
            <a:ext cx="536134" cy="57995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0800000">
            <a:off x="2871901" y="5560286"/>
            <a:ext cx="536134" cy="57995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596675" y="2198776"/>
            <a:ext cx="6853158" cy="892552"/>
          </a:xfrm>
          <a:prstGeom prst="rect">
            <a:avLst/>
          </a:prstGeom>
          <a:noFill/>
        </p:spPr>
        <p:txBody>
          <a:bodyPr wrap="none" rtlCol="0">
            <a:spAutoFit/>
          </a:bodyPr>
          <a:lstStyle/>
          <a:p>
            <a:r>
              <a:rPr kumimoji="1" lang="zh-CN" altLang="en-US" sz="3200" b="1" dirty="0">
                <a:solidFill>
                  <a:schemeClr val="bg1">
                    <a:lumMod val="95000"/>
                  </a:schemeClr>
                </a:solidFill>
                <a:latin typeface="+mj-lt"/>
              </a:rPr>
              <a:t>调查</a:t>
            </a:r>
            <a:r>
              <a:rPr kumimoji="1" lang="zh-CN" altLang="en-US" sz="3200" b="1" dirty="0" smtClean="0">
                <a:solidFill>
                  <a:schemeClr val="bg1">
                    <a:lumMod val="95000"/>
                  </a:schemeClr>
                </a:solidFill>
                <a:latin typeface="+mj-lt"/>
              </a:rPr>
              <a:t>背景与目标</a:t>
            </a:r>
            <a:endParaRPr kumimoji="1" lang="en-US" altLang="zh-CN" sz="3200" b="1" dirty="0" smtClean="0">
              <a:solidFill>
                <a:schemeClr val="bg1">
                  <a:lumMod val="95000"/>
                </a:schemeClr>
              </a:solidFill>
              <a:latin typeface="+mj-lt"/>
            </a:endParaRPr>
          </a:p>
          <a:p>
            <a:r>
              <a:rPr lang="zh-CN" altLang="en-US" sz="2000" dirty="0" smtClean="0">
                <a:solidFill>
                  <a:schemeClr val="bg1">
                    <a:lumMod val="95000"/>
                  </a:schemeClr>
                </a:solidFill>
              </a:rPr>
              <a:t>介绍此次社会实践主题所处的社会背景与社会实践的目标</a:t>
            </a:r>
            <a:endParaRPr lang="zh-CN" altLang="en-US" sz="2000" dirty="0">
              <a:solidFill>
                <a:schemeClr val="bg1">
                  <a:lumMod val="95000"/>
                </a:schemeClr>
              </a:solidFill>
            </a:endParaRPr>
          </a:p>
        </p:txBody>
      </p:sp>
      <p:sp>
        <p:nvSpPr>
          <p:cNvPr id="21" name="文本框 20"/>
          <p:cNvSpPr txBox="1"/>
          <p:nvPr/>
        </p:nvSpPr>
        <p:spPr>
          <a:xfrm>
            <a:off x="3596675" y="3694452"/>
            <a:ext cx="4801314" cy="892552"/>
          </a:xfrm>
          <a:prstGeom prst="rect">
            <a:avLst/>
          </a:prstGeom>
          <a:noFill/>
        </p:spPr>
        <p:txBody>
          <a:bodyPr wrap="none" rtlCol="0">
            <a:spAutoFit/>
          </a:bodyPr>
          <a:lstStyle/>
          <a:p>
            <a:r>
              <a:rPr kumimoji="1" lang="zh-CN" altLang="en-US" sz="3200" b="1" dirty="0">
                <a:solidFill>
                  <a:schemeClr val="bg1">
                    <a:lumMod val="95000"/>
                  </a:schemeClr>
                </a:solidFill>
              </a:rPr>
              <a:t>调查结果</a:t>
            </a:r>
            <a:r>
              <a:rPr kumimoji="1" lang="zh-CN" altLang="en-US" sz="3200" b="1" dirty="0" smtClean="0">
                <a:solidFill>
                  <a:schemeClr val="bg1">
                    <a:lumMod val="95000"/>
                  </a:schemeClr>
                </a:solidFill>
              </a:rPr>
              <a:t>分析与建议</a:t>
            </a:r>
            <a:endParaRPr kumimoji="1" lang="en-US" altLang="zh-CN" sz="3200" b="1" dirty="0">
              <a:solidFill>
                <a:schemeClr val="bg1">
                  <a:lumMod val="95000"/>
                </a:schemeClr>
              </a:solidFill>
            </a:endParaRPr>
          </a:p>
          <a:p>
            <a:r>
              <a:rPr lang="zh-CN" altLang="en-US" sz="2000" dirty="0">
                <a:solidFill>
                  <a:schemeClr val="bg1">
                    <a:lumMod val="95000"/>
                  </a:schemeClr>
                </a:solidFill>
              </a:rPr>
              <a:t>介绍此次社会实践得到的结论与相应建议</a:t>
            </a:r>
          </a:p>
        </p:txBody>
      </p:sp>
      <p:sp>
        <p:nvSpPr>
          <p:cNvPr id="22" name="文本框 21"/>
          <p:cNvSpPr txBox="1"/>
          <p:nvPr/>
        </p:nvSpPr>
        <p:spPr>
          <a:xfrm>
            <a:off x="3596675" y="5403986"/>
            <a:ext cx="6340197" cy="892552"/>
          </a:xfrm>
          <a:prstGeom prst="rect">
            <a:avLst/>
          </a:prstGeom>
          <a:noFill/>
        </p:spPr>
        <p:txBody>
          <a:bodyPr wrap="none" rtlCol="0">
            <a:spAutoFit/>
          </a:bodyPr>
          <a:lstStyle/>
          <a:p>
            <a:r>
              <a:rPr kumimoji="1" lang="zh-CN" altLang="en-US" sz="3200" b="1" dirty="0" smtClean="0">
                <a:solidFill>
                  <a:schemeClr val="bg1">
                    <a:lumMod val="95000"/>
                  </a:schemeClr>
                </a:solidFill>
                <a:latin typeface="+mj-lt"/>
              </a:rPr>
              <a:t>调查成果展示</a:t>
            </a:r>
            <a:endParaRPr kumimoji="1" lang="en-US" altLang="zh-CN" sz="3200" b="1" dirty="0" smtClean="0">
              <a:solidFill>
                <a:schemeClr val="bg1">
                  <a:lumMod val="95000"/>
                </a:schemeClr>
              </a:solidFill>
              <a:latin typeface="+mj-lt"/>
            </a:endParaRPr>
          </a:p>
          <a:p>
            <a:r>
              <a:rPr lang="zh-CN" altLang="en-US" sz="2000" dirty="0" smtClean="0">
                <a:solidFill>
                  <a:schemeClr val="bg1">
                    <a:lumMod val="95000"/>
                  </a:schemeClr>
                </a:solidFill>
              </a:rPr>
              <a:t>展示此次社会实践的调查报告以及大数据开放共享平台</a:t>
            </a:r>
            <a:endParaRPr lang="zh-CN" altLang="en-US" sz="2000" dirty="0">
              <a:solidFill>
                <a:schemeClr val="bg1">
                  <a:lumMod val="95000"/>
                </a:schemeClr>
              </a:solidFill>
            </a:endParaRPr>
          </a:p>
        </p:txBody>
      </p:sp>
    </p:spTree>
    <p:extLst>
      <p:ext uri="{BB962C8B-B14F-4D97-AF65-F5344CB8AC3E}">
        <p14:creationId xmlns:p14="http://schemas.microsoft.com/office/powerpoint/2010/main" val="1323300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78836" y="520859"/>
            <a:ext cx="3600666" cy="6740307"/>
          </a:xfrm>
          <a:prstGeom prst="rect">
            <a:avLst/>
          </a:prstGeom>
          <a:noFill/>
          <a:effectLst>
            <a:outerShdw blurRad="63500" dist="1371600" sx="102000" sy="102000" algn="ctr" rotWithShape="0">
              <a:prstClr val="black">
                <a:alpha val="40000"/>
              </a:prstClr>
            </a:outerShdw>
          </a:effectLst>
        </p:spPr>
        <p:txBody>
          <a:bodyPr wrap="none" rtlCol="0">
            <a:spAutoFit/>
          </a:bodyPr>
          <a:lstStyle/>
          <a:p>
            <a:pPr algn="ctr"/>
            <a:r>
              <a:rPr lang="en-US" altLang="zh-CN" sz="43200" b="1" dirty="0" smtClean="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rPr>
              <a:t>1</a:t>
            </a:r>
          </a:p>
        </p:txBody>
      </p:sp>
      <p:sp useBgFill="1">
        <p:nvSpPr>
          <p:cNvPr id="6" name="矩形 5"/>
          <p:cNvSpPr/>
          <p:nvPr/>
        </p:nvSpPr>
        <p:spPr>
          <a:xfrm>
            <a:off x="0" y="3429000"/>
            <a:ext cx="12192000" cy="1638775"/>
          </a:xfrm>
          <a:prstGeom prst="rect">
            <a:avLst/>
          </a:prstGeom>
          <a:ln>
            <a:noFill/>
          </a:ln>
          <a:effectLst>
            <a:outerShdw blurRad="406400" dist="1143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44528" y="299177"/>
            <a:ext cx="2102948" cy="1200329"/>
          </a:xfrm>
          <a:prstGeom prst="rect">
            <a:avLst/>
          </a:prstGeom>
        </p:spPr>
        <p:txBody>
          <a:bodyPr wrap="none">
            <a:spAutoFit/>
          </a:bodyPr>
          <a:lstStyle/>
          <a:p>
            <a:pPr lvl="0" algn="ctr"/>
            <a:r>
              <a:rPr lang="en-US" altLang="zh-CN" sz="7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Part</a:t>
            </a:r>
          </a:p>
        </p:txBody>
      </p:sp>
      <p:sp>
        <p:nvSpPr>
          <p:cNvPr id="9" name="矩形 8"/>
          <p:cNvSpPr/>
          <p:nvPr/>
        </p:nvSpPr>
        <p:spPr>
          <a:xfrm>
            <a:off x="3849230" y="3510751"/>
            <a:ext cx="4493538" cy="830997"/>
          </a:xfrm>
          <a:prstGeom prst="rect">
            <a:avLst/>
          </a:prstGeom>
          <a:noFill/>
        </p:spPr>
        <p:txBody>
          <a:bodyPr wrap="none" rtlCol="0">
            <a:spAutoFit/>
          </a:bodyPr>
          <a:lstStyle/>
          <a:p>
            <a:r>
              <a:rPr kumimoji="1" lang="zh-CN" altLang="en-US" sz="4800" b="1" dirty="0">
                <a:solidFill>
                  <a:schemeClr val="bg1">
                    <a:lumMod val="95000"/>
                  </a:schemeClr>
                </a:solidFill>
              </a:rPr>
              <a:t>调查</a:t>
            </a:r>
            <a:r>
              <a:rPr kumimoji="1" lang="zh-CN" altLang="en-US" sz="4800" b="1" dirty="0" smtClean="0">
                <a:solidFill>
                  <a:schemeClr val="bg1">
                    <a:lumMod val="95000"/>
                  </a:schemeClr>
                </a:solidFill>
              </a:rPr>
              <a:t>背景与目标</a:t>
            </a:r>
            <a:endParaRPr kumimoji="1" lang="en-US" altLang="zh-CN" sz="4800" b="1" dirty="0">
              <a:solidFill>
                <a:schemeClr val="bg1">
                  <a:lumMod val="95000"/>
                </a:schemeClr>
              </a:solidFill>
            </a:endParaRPr>
          </a:p>
        </p:txBody>
      </p:sp>
      <p:sp>
        <p:nvSpPr>
          <p:cNvPr id="10" name="矩形 9"/>
          <p:cNvSpPr/>
          <p:nvPr/>
        </p:nvSpPr>
        <p:spPr>
          <a:xfrm>
            <a:off x="3101431" y="4342724"/>
            <a:ext cx="5955476" cy="369332"/>
          </a:xfrm>
          <a:prstGeom prst="rect">
            <a:avLst/>
          </a:prstGeom>
        </p:spPr>
        <p:txBody>
          <a:bodyPr wrap="none">
            <a:spAutoFit/>
          </a:bodyPr>
          <a:lstStyle/>
          <a:p>
            <a:r>
              <a:rPr lang="zh-CN" altLang="en-US" dirty="0">
                <a:solidFill>
                  <a:schemeClr val="bg1">
                    <a:lumMod val="95000"/>
                  </a:schemeClr>
                </a:solidFill>
              </a:rPr>
              <a:t>介绍此次社会实践主题所处的社会背景与社会实践的目标</a:t>
            </a:r>
            <a:endParaRPr lang="zh-CN" altLang="en-US" dirty="0">
              <a:solidFill>
                <a:schemeClr val="bg1">
                  <a:lumMod val="95000"/>
                </a:schemeClr>
              </a:solidFill>
            </a:endParaRPr>
          </a:p>
        </p:txBody>
      </p:sp>
    </p:spTree>
    <p:extLst>
      <p:ext uri="{BB962C8B-B14F-4D97-AF65-F5344CB8AC3E}">
        <p14:creationId xmlns:p14="http://schemas.microsoft.com/office/powerpoint/2010/main" val="1565498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1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调查背景</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26" y="2803884"/>
            <a:ext cx="2553056" cy="184810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277" y="982690"/>
            <a:ext cx="1893000" cy="1325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195" y="1777124"/>
            <a:ext cx="1375482" cy="1375482"/>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317" y="5541112"/>
            <a:ext cx="2025919" cy="816601"/>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6621" y="4111729"/>
            <a:ext cx="1849531" cy="953778"/>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2756" y="3397697"/>
            <a:ext cx="2163780" cy="2143415"/>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33877" y="1387466"/>
            <a:ext cx="1501531" cy="938457"/>
          </a:xfrm>
          <a:prstGeom prst="rect">
            <a:avLst/>
          </a:prstGeom>
        </p:spPr>
      </p:pic>
      <p:sp>
        <p:nvSpPr>
          <p:cNvPr id="20" name="文本框 19"/>
          <p:cNvSpPr txBox="1"/>
          <p:nvPr/>
        </p:nvSpPr>
        <p:spPr>
          <a:xfrm>
            <a:off x="7052441" y="6117021"/>
            <a:ext cx="877163" cy="369332"/>
          </a:xfrm>
          <a:prstGeom prst="rect">
            <a:avLst/>
          </a:prstGeom>
          <a:noFill/>
        </p:spPr>
        <p:txBody>
          <a:bodyPr wrap="none" rtlCol="0">
            <a:spAutoFit/>
          </a:bodyPr>
          <a:lstStyle/>
          <a:p>
            <a:r>
              <a:rPr lang="zh-CN" altLang="en-US" dirty="0" smtClean="0"/>
              <a:t>。。。</a:t>
            </a:r>
            <a:endParaRPr lang="zh-CN" altLang="en-US" dirty="0"/>
          </a:p>
        </p:txBody>
      </p:sp>
    </p:spTree>
    <p:extLst>
      <p:ext uri="{BB962C8B-B14F-4D97-AF65-F5344CB8AC3E}">
        <p14:creationId xmlns:p14="http://schemas.microsoft.com/office/powerpoint/2010/main" val="3073119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1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调查背景</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335123" y="2573833"/>
            <a:ext cx="9587061" cy="1200329"/>
          </a:xfrm>
          <a:prstGeom prst="rect">
            <a:avLst/>
          </a:prstGeom>
        </p:spPr>
        <p:txBody>
          <a:bodyPr wrap="square">
            <a:spAutoFit/>
          </a:bodyPr>
          <a:lstStyle/>
          <a:p>
            <a:r>
              <a:rPr lang="en-US" altLang="zh-CN" sz="2400" dirty="0"/>
              <a:t>	</a:t>
            </a:r>
            <a:r>
              <a:rPr lang="zh-CN" altLang="zh-CN" sz="2400" dirty="0" smtClean="0"/>
              <a:t>国家</a:t>
            </a:r>
            <a:r>
              <a:rPr lang="zh-CN" altLang="zh-CN" sz="2400" dirty="0"/>
              <a:t>《十三五规划刚要》中明确提出实施国家大数据战略</a:t>
            </a:r>
            <a:r>
              <a:rPr lang="en-US" altLang="zh-CN" sz="2400" dirty="0"/>
              <a:t>,</a:t>
            </a:r>
            <a:r>
              <a:rPr lang="zh-CN" altLang="zh-CN" sz="2400" dirty="0"/>
              <a:t>把大数据作为基础性战略资源</a:t>
            </a:r>
            <a:r>
              <a:rPr lang="en-US" altLang="zh-CN" sz="2400" dirty="0"/>
              <a:t>,</a:t>
            </a:r>
            <a:r>
              <a:rPr lang="zh-CN" altLang="zh-CN" sz="2400" dirty="0"/>
              <a:t>全面实施促进大数据发展行动</a:t>
            </a:r>
            <a:r>
              <a:rPr lang="en-US" altLang="zh-CN" sz="2400" dirty="0"/>
              <a:t>,</a:t>
            </a:r>
            <a:r>
              <a:rPr lang="zh-CN" altLang="zh-CN" sz="2400" dirty="0"/>
              <a:t>加快推动数据资源共享开放和开发应用</a:t>
            </a:r>
            <a:r>
              <a:rPr lang="en-US" altLang="zh-CN" sz="2400" dirty="0"/>
              <a:t>,</a:t>
            </a:r>
            <a:r>
              <a:rPr lang="zh-CN" altLang="zh-CN" sz="2400" dirty="0"/>
              <a:t>助力产业转型升级和社会治理创新</a:t>
            </a:r>
            <a:r>
              <a:rPr lang="zh-CN" altLang="zh-CN" sz="2400" dirty="0"/>
              <a:t>。</a:t>
            </a:r>
            <a:endParaRPr lang="zh-CN" altLang="zh-CN" sz="2400" dirty="0"/>
          </a:p>
        </p:txBody>
      </p:sp>
    </p:spTree>
    <p:extLst>
      <p:ext uri="{BB962C8B-B14F-4D97-AF65-F5344CB8AC3E}">
        <p14:creationId xmlns:p14="http://schemas.microsoft.com/office/powerpoint/2010/main" val="2123112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3549113"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调查目标</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335123" y="2573833"/>
            <a:ext cx="9587061" cy="1569660"/>
          </a:xfrm>
          <a:prstGeom prst="rect">
            <a:avLst/>
          </a:prstGeom>
        </p:spPr>
        <p:txBody>
          <a:bodyPr wrap="square">
            <a:spAutoFit/>
          </a:bodyPr>
          <a:lstStyle/>
          <a:p>
            <a:r>
              <a:rPr lang="en-US" altLang="zh-CN" sz="2400" dirty="0"/>
              <a:t>	</a:t>
            </a:r>
            <a:r>
              <a:rPr lang="zh-CN" altLang="zh-CN" sz="2400" dirty="0"/>
              <a:t>本次社会实践希望通过前期调查研究、资料整理、技术实现，了解当前大数据共享社会构建的推进情况和困难，并提出相应的意见和建议，同时依托学院和上海市气象局的大数据应用战略合作关系，试点完成气象大数据开放平台的搭建。</a:t>
            </a:r>
          </a:p>
        </p:txBody>
      </p:sp>
    </p:spTree>
    <p:extLst>
      <p:ext uri="{BB962C8B-B14F-4D97-AF65-F5344CB8AC3E}">
        <p14:creationId xmlns:p14="http://schemas.microsoft.com/office/powerpoint/2010/main" val="1417006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99949" y="-1467051"/>
            <a:ext cx="9792102" cy="9792100"/>
          </a:xfrm>
          <a:prstGeom prst="ellipse">
            <a:avLst/>
          </a:prstGeom>
          <a:noFill/>
          <a:ln w="28575">
            <a:gradFill>
              <a:gsLst>
                <a:gs pos="100000">
                  <a:schemeClr val="accent1">
                    <a:lumMod val="5000"/>
                    <a:lumOff val="95000"/>
                  </a:schemeClr>
                </a:gs>
                <a:gs pos="19000">
                  <a:schemeClr val="bg1">
                    <a:lumMod val="85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78836" y="520859"/>
            <a:ext cx="3600666" cy="6740307"/>
          </a:xfrm>
          <a:prstGeom prst="rect">
            <a:avLst/>
          </a:prstGeom>
          <a:noFill/>
          <a:effectLst>
            <a:outerShdw blurRad="63500" dist="1371600" sx="102000" sy="102000" algn="ctr" rotWithShape="0">
              <a:prstClr val="black">
                <a:alpha val="40000"/>
              </a:prstClr>
            </a:outerShdw>
          </a:effectLst>
        </p:spPr>
        <p:txBody>
          <a:bodyPr wrap="none" rtlCol="0">
            <a:spAutoFit/>
          </a:bodyPr>
          <a:lstStyle/>
          <a:p>
            <a:pPr algn="ctr"/>
            <a:r>
              <a:rPr lang="en-US" altLang="zh-CN" sz="43200" b="1" dirty="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rPr>
              <a:t>2</a:t>
            </a:r>
            <a:endParaRPr lang="en-US" altLang="zh-CN" sz="43200" b="1" dirty="0" smtClean="0">
              <a:gradFill>
                <a:gsLst>
                  <a:gs pos="12000">
                    <a:schemeClr val="bg1">
                      <a:lumMod val="75000"/>
                    </a:schemeClr>
                  </a:gs>
                  <a:gs pos="100000">
                    <a:schemeClr val="bg1">
                      <a:shade val="100000"/>
                      <a:satMod val="115000"/>
                    </a:schemeClr>
                  </a:gs>
                </a:gsLst>
                <a:lin ang="2700000" scaled="1"/>
              </a:gradFill>
              <a:effectLst>
                <a:outerShdw blurRad="152400" dist="38100" sx="102000" sy="102000" algn="ctr" rotWithShape="0">
                  <a:prstClr val="black">
                    <a:alpha val="49000"/>
                  </a:prstClr>
                </a:outerShdw>
              </a:effectLst>
              <a:latin typeface="+mn-ea"/>
            </a:endParaRPr>
          </a:p>
        </p:txBody>
      </p:sp>
      <p:sp useBgFill="1">
        <p:nvSpPr>
          <p:cNvPr id="6" name="矩形 5"/>
          <p:cNvSpPr/>
          <p:nvPr/>
        </p:nvSpPr>
        <p:spPr>
          <a:xfrm>
            <a:off x="0" y="3429000"/>
            <a:ext cx="12192000" cy="1638775"/>
          </a:xfrm>
          <a:prstGeom prst="rect">
            <a:avLst/>
          </a:prstGeom>
          <a:ln>
            <a:noFill/>
          </a:ln>
          <a:effectLst>
            <a:outerShdw blurRad="406400" dist="1143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44528" y="299177"/>
            <a:ext cx="2102948" cy="1200329"/>
          </a:xfrm>
          <a:prstGeom prst="rect">
            <a:avLst/>
          </a:prstGeom>
        </p:spPr>
        <p:txBody>
          <a:bodyPr wrap="none">
            <a:spAutoFit/>
          </a:bodyPr>
          <a:lstStyle/>
          <a:p>
            <a:pPr lvl="0" algn="ctr"/>
            <a:r>
              <a:rPr lang="en-US" altLang="zh-CN" sz="7200" b="1" dirty="0">
                <a:gradFill>
                  <a:gsLst>
                    <a:gs pos="12000">
                      <a:prstClr val="white">
                        <a:lumMod val="75000"/>
                      </a:prstClr>
                    </a:gs>
                    <a:gs pos="100000">
                      <a:prstClr val="white">
                        <a:shade val="100000"/>
                        <a:satMod val="115000"/>
                      </a:prstClr>
                    </a:gs>
                  </a:gsLst>
                  <a:lin ang="2700000" scaled="1"/>
                </a:gradFill>
                <a:effectLst>
                  <a:outerShdw blurRad="152400" dist="38100" sx="102000" sy="102000" algn="ctr" rotWithShape="0">
                    <a:prstClr val="black">
                      <a:alpha val="49000"/>
                    </a:prstClr>
                  </a:outerShdw>
                </a:effectLst>
                <a:latin typeface="微软雅黑"/>
              </a:rPr>
              <a:t>Part</a:t>
            </a:r>
          </a:p>
        </p:txBody>
      </p:sp>
      <p:sp>
        <p:nvSpPr>
          <p:cNvPr id="9" name="矩形 8"/>
          <p:cNvSpPr/>
          <p:nvPr/>
        </p:nvSpPr>
        <p:spPr>
          <a:xfrm>
            <a:off x="3216846" y="3515973"/>
            <a:ext cx="5724644" cy="830997"/>
          </a:xfrm>
          <a:prstGeom prst="rect">
            <a:avLst/>
          </a:prstGeom>
          <a:noFill/>
        </p:spPr>
        <p:txBody>
          <a:bodyPr wrap="none" rtlCol="0">
            <a:spAutoFit/>
          </a:bodyPr>
          <a:lstStyle/>
          <a:p>
            <a:r>
              <a:rPr kumimoji="1" lang="zh-CN" altLang="en-US" sz="4800" b="1" dirty="0" smtClean="0">
                <a:solidFill>
                  <a:schemeClr val="bg1">
                    <a:lumMod val="95000"/>
                  </a:schemeClr>
                </a:solidFill>
              </a:rPr>
              <a:t>调查结果分析与建议</a:t>
            </a:r>
            <a:endParaRPr kumimoji="1" lang="en-US" altLang="zh-CN" sz="4800" b="1" dirty="0">
              <a:solidFill>
                <a:schemeClr val="bg1">
                  <a:lumMod val="95000"/>
                </a:schemeClr>
              </a:solidFill>
            </a:endParaRPr>
          </a:p>
        </p:txBody>
      </p:sp>
      <p:sp>
        <p:nvSpPr>
          <p:cNvPr id="10" name="矩形 9"/>
          <p:cNvSpPr/>
          <p:nvPr/>
        </p:nvSpPr>
        <p:spPr>
          <a:xfrm>
            <a:off x="3909343" y="4346970"/>
            <a:ext cx="4339650" cy="369332"/>
          </a:xfrm>
          <a:prstGeom prst="rect">
            <a:avLst/>
          </a:prstGeom>
        </p:spPr>
        <p:txBody>
          <a:bodyPr wrap="none">
            <a:spAutoFit/>
          </a:bodyPr>
          <a:lstStyle/>
          <a:p>
            <a:r>
              <a:rPr lang="zh-CN" altLang="en-US" dirty="0">
                <a:solidFill>
                  <a:schemeClr val="bg1">
                    <a:lumMod val="95000"/>
                  </a:schemeClr>
                </a:solidFill>
              </a:rPr>
              <a:t>介绍此次社会实践得到的结论与相应建议</a:t>
            </a:r>
            <a:endParaRPr lang="zh-CN" altLang="en-US" dirty="0">
              <a:solidFill>
                <a:schemeClr val="bg1">
                  <a:lumMod val="95000"/>
                </a:schemeClr>
              </a:solidFill>
            </a:endParaRPr>
          </a:p>
        </p:txBody>
      </p:sp>
    </p:spTree>
    <p:extLst>
      <p:ext uri="{BB962C8B-B14F-4D97-AF65-F5344CB8AC3E}">
        <p14:creationId xmlns:p14="http://schemas.microsoft.com/office/powerpoint/2010/main" val="3921968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5857437"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调查结果分析与建议</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1297369017"/>
              </p:ext>
            </p:extLst>
          </p:nvPr>
        </p:nvGraphicFramePr>
        <p:xfrm>
          <a:off x="838200" y="1765737"/>
          <a:ext cx="10515601" cy="4715159"/>
        </p:xfrm>
        <a:graphic>
          <a:graphicData uri="http://schemas.openxmlformats.org/drawingml/2006/table">
            <a:tbl>
              <a:tblPr firstRow="1" lastRow="1">
                <a:tableStyleId>{5C22544A-7EE6-4342-B048-85BDC9FD1C3A}</a:tableStyleId>
              </a:tblPr>
              <a:tblGrid>
                <a:gridCol w="2185142">
                  <a:extLst>
                    <a:ext uri="{9D8B030D-6E8A-4147-A177-3AD203B41FA5}">
                      <a16:colId xmlns:a16="http://schemas.microsoft.com/office/drawing/2014/main" val="3520314233"/>
                    </a:ext>
                  </a:extLst>
                </a:gridCol>
                <a:gridCol w="2082089">
                  <a:extLst>
                    <a:ext uri="{9D8B030D-6E8A-4147-A177-3AD203B41FA5}">
                      <a16:colId xmlns:a16="http://schemas.microsoft.com/office/drawing/2014/main" val="4270938166"/>
                    </a:ext>
                  </a:extLst>
                </a:gridCol>
                <a:gridCol w="2082089">
                  <a:extLst>
                    <a:ext uri="{9D8B030D-6E8A-4147-A177-3AD203B41FA5}">
                      <a16:colId xmlns:a16="http://schemas.microsoft.com/office/drawing/2014/main" val="1593400267"/>
                    </a:ext>
                  </a:extLst>
                </a:gridCol>
                <a:gridCol w="2082089">
                  <a:extLst>
                    <a:ext uri="{9D8B030D-6E8A-4147-A177-3AD203B41FA5}">
                      <a16:colId xmlns:a16="http://schemas.microsoft.com/office/drawing/2014/main" val="1722408807"/>
                    </a:ext>
                  </a:extLst>
                </a:gridCol>
                <a:gridCol w="2084192">
                  <a:extLst>
                    <a:ext uri="{9D8B030D-6E8A-4147-A177-3AD203B41FA5}">
                      <a16:colId xmlns:a16="http://schemas.microsoft.com/office/drawing/2014/main" val="2814559343"/>
                    </a:ext>
                  </a:extLst>
                </a:gridCol>
              </a:tblGrid>
              <a:tr h="505551">
                <a:tc>
                  <a:txBody>
                    <a:bodyPr/>
                    <a:lstStyle/>
                    <a:p>
                      <a:pPr>
                        <a:lnSpc>
                          <a:spcPct val="120000"/>
                        </a:lnSpc>
                        <a:spcBef>
                          <a:spcPts val="200"/>
                        </a:spcBef>
                        <a:spcAft>
                          <a:spcPts val="0"/>
                        </a:spcAft>
                      </a:pPr>
                      <a:r>
                        <a:rPr lang="zh-CN" sz="1400" kern="1000">
                          <a:effectLst/>
                        </a:rPr>
                        <a:t>样本</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20000"/>
                        </a:lnSpc>
                        <a:spcBef>
                          <a:spcPts val="200"/>
                        </a:spcBef>
                        <a:spcAft>
                          <a:spcPts val="0"/>
                        </a:spcAft>
                      </a:pPr>
                      <a:r>
                        <a:rPr lang="zh-CN" sz="1400" kern="1000">
                          <a:effectLst/>
                        </a:rPr>
                        <a:t>行政级别</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20000"/>
                        </a:lnSpc>
                        <a:spcBef>
                          <a:spcPts val="200"/>
                        </a:spcBef>
                        <a:spcAft>
                          <a:spcPts val="0"/>
                        </a:spcAft>
                      </a:pPr>
                      <a:r>
                        <a:rPr lang="zh-CN" sz="1400" kern="1000">
                          <a:effectLst/>
                        </a:rPr>
                        <a:t>所在地区</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20000"/>
                        </a:lnSpc>
                        <a:spcBef>
                          <a:spcPts val="200"/>
                        </a:spcBef>
                        <a:spcAft>
                          <a:spcPts val="0"/>
                        </a:spcAft>
                      </a:pPr>
                      <a:r>
                        <a:rPr lang="zh-CN" sz="1400" kern="1000">
                          <a:effectLst/>
                        </a:rPr>
                        <a:t>开放数据门户名称</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indent="228600">
                        <a:lnSpc>
                          <a:spcPct val="120000"/>
                        </a:lnSpc>
                        <a:spcBef>
                          <a:spcPts val="200"/>
                        </a:spcBef>
                        <a:spcAft>
                          <a:spcPts val="0"/>
                        </a:spcAft>
                      </a:pPr>
                      <a:r>
                        <a:rPr lang="zh-CN" sz="1400" kern="1000">
                          <a:effectLst/>
                        </a:rPr>
                        <a:t>门户网址</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extLst>
                  <a:ext uri="{0D108BD9-81ED-4DB2-BD59-A6C34878D82A}">
                    <a16:rowId xmlns:a16="http://schemas.microsoft.com/office/drawing/2014/main" val="1586599634"/>
                  </a:ext>
                </a:extLst>
              </a:tr>
              <a:tr h="505551">
                <a:tc>
                  <a:txBody>
                    <a:bodyPr/>
                    <a:lstStyle/>
                    <a:p>
                      <a:pPr>
                        <a:lnSpc>
                          <a:spcPct val="120000"/>
                        </a:lnSpc>
                        <a:spcBef>
                          <a:spcPts val="200"/>
                        </a:spcBef>
                        <a:spcAft>
                          <a:spcPts val="0"/>
                        </a:spcAft>
                      </a:pPr>
                      <a:r>
                        <a:rPr lang="zh-CN" sz="1400" kern="1000">
                          <a:effectLst/>
                        </a:rPr>
                        <a:t>北京市</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直辖市</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华北地区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北京市政务数据资源网</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www.bjdata.gov.cn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29968495"/>
                  </a:ext>
                </a:extLst>
              </a:tr>
              <a:tr h="505551">
                <a:tc>
                  <a:txBody>
                    <a:bodyPr/>
                    <a:lstStyle/>
                    <a:p>
                      <a:pPr>
                        <a:lnSpc>
                          <a:spcPct val="120000"/>
                        </a:lnSpc>
                        <a:spcBef>
                          <a:spcPts val="200"/>
                        </a:spcBef>
                        <a:spcAft>
                          <a:spcPts val="0"/>
                        </a:spcAft>
                      </a:pPr>
                      <a:r>
                        <a:rPr lang="zh-CN" sz="1400" kern="1000">
                          <a:effectLst/>
                        </a:rPr>
                        <a:t>上海市</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直辖市</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华东地区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上海市政府数据服务网</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www.datashanghai.gov.cn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49290075"/>
                  </a:ext>
                </a:extLst>
              </a:tr>
              <a:tr h="505551">
                <a:tc>
                  <a:txBody>
                    <a:bodyPr/>
                    <a:lstStyle/>
                    <a:p>
                      <a:pPr>
                        <a:lnSpc>
                          <a:spcPct val="120000"/>
                        </a:lnSpc>
                        <a:spcBef>
                          <a:spcPts val="200"/>
                        </a:spcBef>
                        <a:spcAft>
                          <a:spcPts val="0"/>
                        </a:spcAft>
                      </a:pPr>
                      <a:r>
                        <a:rPr lang="zh-CN" sz="1400" kern="1000">
                          <a:effectLst/>
                        </a:rPr>
                        <a:t>武汉市 </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副省级市</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华中地区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武汉市政府公开数据服务网</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www.wuhandata.gov.cn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6224296"/>
                  </a:ext>
                </a:extLst>
              </a:tr>
              <a:tr h="505551">
                <a:tc>
                  <a:txBody>
                    <a:bodyPr/>
                    <a:lstStyle/>
                    <a:p>
                      <a:pPr>
                        <a:lnSpc>
                          <a:spcPct val="120000"/>
                        </a:lnSpc>
                        <a:spcBef>
                          <a:spcPts val="200"/>
                        </a:spcBef>
                        <a:spcAft>
                          <a:spcPts val="0"/>
                        </a:spcAft>
                      </a:pPr>
                      <a:r>
                        <a:rPr lang="zh-CN" sz="1400" kern="1000">
                          <a:effectLst/>
                        </a:rPr>
                        <a:t>无锡市</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准副省级市</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华东地区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无锡市政府数据服务网</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opendata.wuxi.gov.cn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5415066"/>
                  </a:ext>
                </a:extLst>
              </a:tr>
              <a:tr h="505551">
                <a:tc>
                  <a:txBody>
                    <a:bodyPr/>
                    <a:lstStyle/>
                    <a:p>
                      <a:pPr>
                        <a:lnSpc>
                          <a:spcPct val="120000"/>
                        </a:lnSpc>
                        <a:spcBef>
                          <a:spcPts val="200"/>
                        </a:spcBef>
                        <a:spcAft>
                          <a:spcPts val="0"/>
                        </a:spcAft>
                      </a:pPr>
                      <a:r>
                        <a:rPr lang="zh-CN" sz="1400" kern="1000">
                          <a:effectLst/>
                        </a:rPr>
                        <a:t>湛江市</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地级市</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华南地区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湛江数据服务网</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data.zhanjiang.gov.cn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11888038"/>
                  </a:ext>
                </a:extLst>
              </a:tr>
              <a:tr h="505551">
                <a:tc>
                  <a:txBody>
                    <a:bodyPr/>
                    <a:lstStyle/>
                    <a:p>
                      <a:pPr>
                        <a:lnSpc>
                          <a:spcPct val="120000"/>
                        </a:lnSpc>
                        <a:spcBef>
                          <a:spcPts val="200"/>
                        </a:spcBef>
                        <a:spcAft>
                          <a:spcPts val="0"/>
                        </a:spcAft>
                      </a:pPr>
                      <a:r>
                        <a:rPr lang="zh-CN" sz="1400" kern="1000">
                          <a:effectLst/>
                        </a:rPr>
                        <a:t>宁波市海曙区</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副省级市下辖区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华东地区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海曙区开放数据门户</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data.haishu.gov.cn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42420830"/>
                  </a:ext>
                </a:extLst>
              </a:tr>
              <a:tr h="505551">
                <a:tc>
                  <a:txBody>
                    <a:bodyPr/>
                    <a:lstStyle/>
                    <a:p>
                      <a:pPr>
                        <a:lnSpc>
                          <a:spcPct val="120000"/>
                        </a:lnSpc>
                        <a:spcBef>
                          <a:spcPts val="200"/>
                        </a:spcBef>
                        <a:spcAft>
                          <a:spcPts val="0"/>
                        </a:spcAft>
                      </a:pPr>
                      <a:r>
                        <a:rPr lang="zh-CN" sz="1400" kern="1000">
                          <a:effectLst/>
                        </a:rPr>
                        <a:t>佛山市南海区</a:t>
                      </a:r>
                      <a:endParaRPr lang="zh-CN" sz="1400" kern="1000">
                        <a:solidFill>
                          <a:srgbClr val="595959"/>
                        </a:solidFill>
                        <a:effectLst/>
                        <a:latin typeface="Microsoft YaHei UI" panose="020B0503020204020204" pitchFamily="34" charset="-122"/>
                        <a:ea typeface="Microsoft YaHei UI" panose="020B0503020204020204" pitchFamily="34"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地级市下辖区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华南地区</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nSpc>
                          <a:spcPct val="115000"/>
                        </a:lnSpc>
                        <a:spcAft>
                          <a:spcPts val="1000"/>
                        </a:spcAft>
                        <a:tabLst>
                          <a:tab pos="228600" algn="dec"/>
                        </a:tabLst>
                      </a:pPr>
                      <a:r>
                        <a:rPr lang="zh-CN" sz="1400">
                          <a:effectLst/>
                        </a:rPr>
                        <a:t>数说南海</a:t>
                      </a:r>
                      <a:endParaRPr lang="zh-CN" sz="200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a:txBody>
                    <a:bodyPr/>
                    <a:lstStyle/>
                    <a:p>
                      <a:pPr algn="just">
                        <a:spcAft>
                          <a:spcPts val="0"/>
                        </a:spcAft>
                      </a:pPr>
                      <a:r>
                        <a:rPr lang="zh-CN" sz="1400" kern="100">
                          <a:effectLst/>
                        </a:rPr>
                        <a:t>data.nanhai.gov.cn</a:t>
                      </a:r>
                      <a:endParaRPr lang="zh-CN" sz="1600" kern="100">
                        <a:solidFill>
                          <a:srgbClr val="577188"/>
                        </a:solidFill>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19570563"/>
                  </a:ext>
                </a:extLst>
              </a:tr>
              <a:tr h="622186">
                <a:tc gridSpan="5">
                  <a:txBody>
                    <a:bodyPr/>
                    <a:lstStyle/>
                    <a:p>
                      <a:pPr algn="r">
                        <a:lnSpc>
                          <a:spcPct val="115000"/>
                        </a:lnSpc>
                        <a:spcAft>
                          <a:spcPts val="1000"/>
                        </a:spcAft>
                        <a:tabLst>
                          <a:tab pos="228600" algn="dec"/>
                        </a:tabLst>
                      </a:pPr>
                      <a:r>
                        <a:rPr lang="zh-CN" sz="2000" dirty="0">
                          <a:effectLst/>
                        </a:rPr>
                        <a:t>                                                                                                                                                             </a:t>
                      </a:r>
                      <a:r>
                        <a:rPr lang="zh-CN" sz="2000" dirty="0" smtClean="0">
                          <a:effectLst/>
                        </a:rPr>
                        <a:t>2016</a:t>
                      </a:r>
                      <a:r>
                        <a:rPr lang="zh-CN" sz="2000" dirty="0">
                          <a:effectLst/>
                        </a:rPr>
                        <a:t>.7</a:t>
                      </a:r>
                      <a:endParaRPr lang="zh-CN" sz="2000" dirty="0">
                        <a:solidFill>
                          <a:srgbClr val="577188"/>
                        </a:solidFill>
                        <a:effectLst/>
                        <a:latin typeface="Cambria" panose="02040503050406030204" pitchFamily="18" charset="0"/>
                        <a:ea typeface="黑体" panose="02010609060101010101" pitchFamily="49" charset="-122"/>
                        <a:cs typeface="Angsana New"/>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6621964"/>
                  </a:ext>
                </a:extLst>
              </a:tr>
            </a:tbl>
          </a:graphicData>
        </a:graphic>
      </p:graphicFrame>
    </p:spTree>
    <p:extLst>
      <p:ext uri="{BB962C8B-B14F-4D97-AF65-F5344CB8AC3E}">
        <p14:creationId xmlns:p14="http://schemas.microsoft.com/office/powerpoint/2010/main" val="791899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638" y="260350"/>
            <a:ext cx="919685" cy="919685"/>
            <a:chOff x="4056364" y="1384713"/>
            <a:chExt cx="4088570" cy="4088570"/>
          </a:xfrm>
        </p:grpSpPr>
        <p:sp>
          <p:nvSpPr>
            <p:cNvPr id="3" name="椭圆 2"/>
            <p:cNvSpPr/>
            <p:nvPr/>
          </p:nvSpPr>
          <p:spPr>
            <a:xfrm>
              <a:off x="4500033" y="1833033"/>
              <a:ext cx="3191933" cy="3191933"/>
            </a:xfrm>
            <a:prstGeom prst="ellipse">
              <a:avLst/>
            </a:prstGeom>
            <a:solidFill>
              <a:srgbClr val="F4925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椭圆 3"/>
            <p:cNvSpPr/>
            <p:nvPr/>
          </p:nvSpPr>
          <p:spPr>
            <a:xfrm rot="10800000">
              <a:off x="5613954" y="2946953"/>
              <a:ext cx="964092" cy="964092"/>
            </a:xfrm>
            <a:prstGeom prst="ellipse">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同心圆 4"/>
            <p:cNvSpPr/>
            <p:nvPr/>
          </p:nvSpPr>
          <p:spPr>
            <a:xfrm rot="10800000">
              <a:off x="4056364" y="1384713"/>
              <a:ext cx="4088570" cy="4088570"/>
            </a:xfrm>
            <a:prstGeom prst="donut">
              <a:avLst>
                <a:gd name="adj" fmla="val 13901"/>
              </a:avLst>
            </a:prstGeom>
            <a:gradFill flip="none" rotWithShape="1">
              <a:gsLst>
                <a:gs pos="12000">
                  <a:schemeClr val="bg1">
                    <a:lumMod val="75000"/>
                  </a:schemeClr>
                </a:gs>
                <a:gs pos="100000">
                  <a:schemeClr val="bg1">
                    <a:shade val="100000"/>
                    <a:satMod val="115000"/>
                  </a:schemeClr>
                </a:gs>
              </a:gsLst>
              <a:lin ang="2700000" scaled="1"/>
              <a:tileRect/>
            </a:gradFill>
            <a:ln w="15875">
              <a:noFill/>
            </a:ln>
            <a:effectLst>
              <a:outerShdw blurRad="165100" dist="88900" dir="5400000" algn="t"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1335123" y="451832"/>
            <a:ext cx="5857437" cy="646331"/>
          </a:xfrm>
          <a:prstGeom prst="rect">
            <a:avLst/>
          </a:prstGeom>
        </p:spPr>
        <p:txBody>
          <a:bodyPr wrap="none">
            <a:spAutoFit/>
          </a:bodyPr>
          <a:lstStyle/>
          <a:p>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Part </a:t>
            </a:r>
            <a:r>
              <a:rPr lang="en-US" altLang="zh-CN" sz="3600" b="1" dirty="0">
                <a:solidFill>
                  <a:schemeClr val="tx1">
                    <a:lumMod val="85000"/>
                    <a:lumOff val="15000"/>
                  </a:schemeClr>
                </a:solidFill>
                <a:latin typeface="微软雅黑" panose="020B0503020204020204" pitchFamily="34" charset="-122"/>
                <a:ea typeface="微软雅黑" panose="020B0503020204020204" pitchFamily="34" charset="-122"/>
              </a:rPr>
              <a:t>2</a:t>
            </a:r>
            <a:r>
              <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3600" b="1" dirty="0" smtClean="0">
                <a:solidFill>
                  <a:schemeClr val="tx1">
                    <a:lumMod val="85000"/>
                    <a:lumOff val="15000"/>
                  </a:schemeClr>
                </a:solidFill>
                <a:latin typeface="微软雅黑" panose="020B0503020204020204" pitchFamily="34" charset="-122"/>
                <a:ea typeface="微软雅黑" panose="020B0503020204020204" pitchFamily="34" charset="-122"/>
              </a:rPr>
              <a:t>调查结果分析与建议</a:t>
            </a:r>
            <a:endParaRPr lang="en-US" altLang="zh-CN" sz="36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33765662"/>
              </p:ext>
            </p:extLst>
          </p:nvPr>
        </p:nvGraphicFramePr>
        <p:xfrm>
          <a:off x="1639613" y="1881352"/>
          <a:ext cx="10170592" cy="3993931"/>
        </p:xfrm>
        <a:graphic>
          <a:graphicData uri="http://schemas.openxmlformats.org/presentationml/2006/ole">
            <mc:AlternateContent xmlns:mc="http://schemas.openxmlformats.org/markup-compatibility/2006">
              <mc:Choice xmlns:v="urn:schemas-microsoft-com:vml" Requires="v">
                <p:oleObj spid="_x0000_s4100" name="图表" r:id="rId4" imgW="6254828" imgH="2457658" progId="MSGraph.Chart.8">
                  <p:embed/>
                </p:oleObj>
              </mc:Choice>
              <mc:Fallback>
                <p:oleObj name="图表" r:id="rId4" imgW="6254828" imgH="2457658" progId="MSGraph.Chart.8">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613" y="1881352"/>
                        <a:ext cx="10170592" cy="3993931"/>
                      </a:xfrm>
                      <a:prstGeom prst="rect">
                        <a:avLst/>
                      </a:prstGeom>
                      <a:noFill/>
                    </p:spPr>
                  </p:pic>
                </p:oleObj>
              </mc:Fallback>
            </mc:AlternateContent>
          </a:graphicData>
        </a:graphic>
      </p:graphicFrame>
    </p:spTree>
    <p:extLst>
      <p:ext uri="{BB962C8B-B14F-4D97-AF65-F5344CB8AC3E}">
        <p14:creationId xmlns:p14="http://schemas.microsoft.com/office/powerpoint/2010/main" val="2088989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effectLst>
          <a:outerShdw blurRad="50800" dist="38100" dir="2700000" algn="tl"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604</TotalTime>
  <Words>599</Words>
  <Application>Microsoft Office PowerPoint</Application>
  <PresentationFormat>宽屏</PresentationFormat>
  <Paragraphs>123</Paragraphs>
  <Slides>19</Slides>
  <Notes>13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2" baseType="lpstr">
      <vt:lpstr>Angsana New</vt:lpstr>
      <vt:lpstr>Microsoft YaHei UI</vt:lpstr>
      <vt:lpstr>等线</vt:lpstr>
      <vt:lpstr>黑体</vt:lpstr>
      <vt:lpstr>宋体</vt:lpstr>
      <vt:lpstr>微软雅黑</vt:lpstr>
      <vt:lpstr>Arial</vt:lpstr>
      <vt:lpstr>Cambria</vt:lpstr>
      <vt:lpstr>Century Gothic</vt:lpstr>
      <vt:lpstr>Segoe UI Light</vt:lpstr>
      <vt:lpstr>Times New Roman</vt:lpstr>
      <vt:lpstr>Office 主题</vt:lpstr>
      <vt:lpstr>Microsoft Graph 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金鑫</cp:lastModifiedBy>
  <cp:revision>97</cp:revision>
  <dcterms:created xsi:type="dcterms:W3CDTF">2015-08-18T02:51:41Z</dcterms:created>
  <dcterms:modified xsi:type="dcterms:W3CDTF">2016-09-08T04:41:37Z</dcterms:modified>
  <cp:category/>
</cp:coreProperties>
</file>